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1" r:id="rId3"/>
    <p:sldId id="262" r:id="rId4"/>
    <p:sldId id="267" r:id="rId5"/>
    <p:sldId id="275" r:id="rId6"/>
    <p:sldId id="276" r:id="rId7"/>
    <p:sldId id="277" r:id="rId8"/>
    <p:sldId id="269" r:id="rId9"/>
    <p:sldId id="265" r:id="rId10"/>
    <p:sldId id="270" r:id="rId11"/>
    <p:sldId id="272" r:id="rId12"/>
    <p:sldId id="279" r:id="rId13"/>
    <p:sldId id="273" r:id="rId14"/>
    <p:sldId id="271" r:id="rId15"/>
    <p:sldId id="278" r:id="rId16"/>
    <p:sldId id="281" r:id="rId17"/>
    <p:sldId id="274" r:id="rId18"/>
    <p:sldId id="258" r:id="rId1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5F4FF"/>
    <a:srgbClr val="E9DAB5"/>
    <a:srgbClr val="9FE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35095BA-FB51-4D46-91E5-E304FA281CA5}" type="datetimeFigureOut">
              <a:rPr lang="ru-RU"/>
              <a:pPr>
                <a:defRPr/>
              </a:pPr>
              <a:t>29.10.2022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B3A83BC-19E6-4F7F-BCC2-2FA3CDCAD5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67444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en-US" smtClean="0"/>
              <a:t>Гиперссылки на кнопки с названиями причин. Рисунок девочки-гиперссылка на слайд 12(продолжение презентации)</a:t>
            </a:r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E76D2EE-A190-49A6-B1BE-327FF6F4E1FB}" type="slidenum">
              <a:rPr lang="ru-RU" altLang="en-US" smtClean="0"/>
              <a:pPr/>
              <a:t>3</a:t>
            </a:fld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064009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11735A5-2DF6-4F8E-B977-3BE3DDE8A67C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Как помочь ребёнку?</a:t>
            </a:r>
          </a:p>
        </p:txBody>
      </p:sp>
    </p:spTree>
    <p:extLst>
      <p:ext uri="{BB962C8B-B14F-4D97-AF65-F5344CB8AC3E}">
        <p14:creationId xmlns:p14="http://schemas.microsoft.com/office/powerpoint/2010/main" xmlns="" val="2190797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22B5884-AB07-475B-86CE-476886334207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Как помочь ребёнку?</a:t>
            </a:r>
          </a:p>
        </p:txBody>
      </p:sp>
    </p:spTree>
    <p:extLst>
      <p:ext uri="{BB962C8B-B14F-4D97-AF65-F5344CB8AC3E}">
        <p14:creationId xmlns:p14="http://schemas.microsoft.com/office/powerpoint/2010/main" xmlns="" val="794137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AFA7515-E286-4F3C-9AA4-91343E3C3947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Конкурсы, олимпиады, концерты, викторины, доска почёта</a:t>
            </a:r>
          </a:p>
        </p:txBody>
      </p:sp>
    </p:spTree>
    <p:extLst>
      <p:ext uri="{BB962C8B-B14F-4D97-AF65-F5344CB8AC3E}">
        <p14:creationId xmlns:p14="http://schemas.microsoft.com/office/powerpoint/2010/main" xmlns="" val="3538727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84642CA-208A-42E3-8AA7-C6CDDD561E54}" type="slidenum">
              <a:rPr lang="ru-RU" altLang="ru-RU" smtClean="0"/>
              <a:pPr/>
              <a:t>12</a:t>
            </a:fld>
            <a:endParaRPr lang="ru-RU" altLang="ru-RU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Как помочь ребёнку?</a:t>
            </a:r>
          </a:p>
        </p:txBody>
      </p:sp>
    </p:spTree>
    <p:extLst>
      <p:ext uri="{BB962C8B-B14F-4D97-AF65-F5344CB8AC3E}">
        <p14:creationId xmlns:p14="http://schemas.microsoft.com/office/powerpoint/2010/main" xmlns="" val="4205258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1FCABC-BBC5-45BE-A04C-25F2EA249B92}" type="slidenum">
              <a:rPr lang="ru-RU" altLang="ru-RU" smtClean="0"/>
              <a:pPr/>
              <a:t>13</a:t>
            </a:fld>
            <a:endParaRPr lang="ru-RU" altLang="ru-RU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Желаю всем успеха !</a:t>
            </a:r>
          </a:p>
        </p:txBody>
      </p:sp>
    </p:spTree>
    <p:extLst>
      <p:ext uri="{BB962C8B-B14F-4D97-AF65-F5344CB8AC3E}">
        <p14:creationId xmlns:p14="http://schemas.microsoft.com/office/powerpoint/2010/main" xmlns="" val="2713821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84642CA-208A-42E3-8AA7-C6CDDD561E54}" type="slidenum">
              <a:rPr lang="ru-RU" altLang="ru-RU" smtClean="0"/>
              <a:pPr/>
              <a:t>15</a:t>
            </a:fld>
            <a:endParaRPr lang="ru-RU" altLang="ru-RU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Как помочь ребёнку?</a:t>
            </a:r>
          </a:p>
        </p:txBody>
      </p:sp>
    </p:spTree>
    <p:extLst>
      <p:ext uri="{BB962C8B-B14F-4D97-AF65-F5344CB8AC3E}">
        <p14:creationId xmlns:p14="http://schemas.microsoft.com/office/powerpoint/2010/main" xmlns="" val="4205258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29412C-D7AC-453C-B789-0EECD9E2F735}" type="slidenum">
              <a:rPr lang="ru-RU" altLang="ru-RU" smtClean="0"/>
              <a:pPr/>
              <a:t>17</a:t>
            </a:fld>
            <a:endParaRPr lang="ru-RU" altLang="ru-RU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Желаю всем успеха !</a:t>
            </a:r>
          </a:p>
        </p:txBody>
      </p:sp>
    </p:spTree>
    <p:extLst>
      <p:ext uri="{BB962C8B-B14F-4D97-AF65-F5344CB8AC3E}">
        <p14:creationId xmlns:p14="http://schemas.microsoft.com/office/powerpoint/2010/main" xmlns="" val="2455538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D31EF-3E7F-4A39-9581-93280D486ED6}" type="datetimeFigureOut">
              <a:rPr lang="ru-RU"/>
              <a:pPr>
                <a:defRPr/>
              </a:pPr>
              <a:t>29.10.2022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58AC1-6521-437C-B51B-7AB2C1CD14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85104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>
        <p14:prism isContent="1"/>
      </p:transition>
    </mc:Choice>
    <mc:Fallback>
      <p:transition spd="slow"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66E43-9F16-4E8F-987B-AD2998B0A248}" type="datetimeFigureOut">
              <a:rPr lang="ru-RU"/>
              <a:pPr>
                <a:defRPr/>
              </a:pPr>
              <a:t>29.10.2022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5BF00-DA11-44AC-992A-9E8390DEE5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05183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>
        <p14:prism isContent="1"/>
      </p:transition>
    </mc:Choice>
    <mc:Fallback>
      <p:transition spd="slow"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D28A2-8250-4744-A19E-E8B21F555CA2}" type="datetimeFigureOut">
              <a:rPr lang="ru-RU"/>
              <a:pPr>
                <a:defRPr/>
              </a:pPr>
              <a:t>29.10.2022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BF0D5-F72F-4232-901F-FD9871DAC1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07263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>
        <p14:prism isContent="1"/>
      </p:transition>
    </mc:Choice>
    <mc:Fallback>
      <p:transition spd="slow"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635E2-0B83-4D0C-B0E7-0E6365D4AF5D}" type="datetimeFigureOut">
              <a:rPr lang="ru-RU"/>
              <a:pPr>
                <a:defRPr/>
              </a:pPr>
              <a:t>29.10.2022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74EAC-3D69-4E73-B04F-23CA1612F7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32539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>
        <p14:prism isContent="1"/>
      </p:transition>
    </mc:Choice>
    <mc:Fallback>
      <p:transition spd="slow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C30AE-B590-4AB6-BD11-EC35317AF076}" type="datetimeFigureOut">
              <a:rPr lang="ru-RU"/>
              <a:pPr>
                <a:defRPr/>
              </a:pPr>
              <a:t>29.10.2022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EBD4A-4954-44E0-85DE-A93E7C9B29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76618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>
        <p14:prism isContent="1"/>
      </p:transition>
    </mc:Choice>
    <mc:Fallback>
      <p:transition spd="slow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46BCE-711A-40AD-BC54-05D8F0C2BDD3}" type="datetimeFigureOut">
              <a:rPr lang="ru-RU"/>
              <a:pPr>
                <a:defRPr/>
              </a:pPr>
              <a:t>29.10.2022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CA9F6-4DAB-4EAC-94F5-9F23F538C7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63482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>
        <p14:prism isContent="1"/>
      </p:transition>
    </mc:Choice>
    <mc:Fallback>
      <p:transition spd="slow"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53CC5-A557-4774-9EA5-E0214940530D}" type="datetimeFigureOut">
              <a:rPr lang="ru-RU"/>
              <a:pPr>
                <a:defRPr/>
              </a:pPr>
              <a:t>29.10.2022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811D4-3F4F-4E6C-B008-FE6DFE2054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95851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>
        <p14:prism isContent="1"/>
      </p:transition>
    </mc:Choice>
    <mc:Fallback>
      <p:transition spd="slow"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5421C-7E0D-4820-A483-92828B8EA60D}" type="datetimeFigureOut">
              <a:rPr lang="ru-RU"/>
              <a:pPr>
                <a:defRPr/>
              </a:pPr>
              <a:t>29.10.2022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B9C24-DD63-42EF-AF1E-1961651762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20960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>
        <p14:prism isContent="1"/>
      </p:transition>
    </mc:Choice>
    <mc:Fallback>
      <p:transition spd="slow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3B2BC-2C99-4103-9BCC-D272535F15CE}" type="datetimeFigureOut">
              <a:rPr lang="ru-RU"/>
              <a:pPr>
                <a:defRPr/>
              </a:pPr>
              <a:t>29.10.2022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A808F-FB0A-436A-89D7-255D9187F9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073497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>
        <p14:prism isContent="1"/>
      </p:transition>
    </mc:Choice>
    <mc:Fallback>
      <p:transition spd="slow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D6F41-7D7E-4C3B-85A5-F1EF2B8BE968}" type="datetimeFigureOut">
              <a:rPr lang="ru-RU"/>
              <a:pPr>
                <a:defRPr/>
              </a:pPr>
              <a:t>29.10.2022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3478E-F286-44E2-A897-AFCE6D5BA4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67479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>
        <p14:prism isContent="1"/>
      </p:transition>
    </mc:Choice>
    <mc:Fallback>
      <p:transition spd="slow"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E49AD-2CCD-4F16-BBAA-CA90DDEC92D3}" type="datetimeFigureOut">
              <a:rPr lang="ru-RU"/>
              <a:pPr>
                <a:defRPr/>
              </a:pPr>
              <a:t>29.10.2022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572D5-229A-4C7A-BE6B-5FA1C2988F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45240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>
        <p14:prism isContent="1"/>
      </p:transition>
    </mc:Choice>
    <mc:Fallback>
      <p:transition spd="slow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07E256-7641-49AE-B4DE-3095F8834560}" type="datetimeFigureOut">
              <a:rPr lang="ru-RU"/>
              <a:pPr>
                <a:defRPr/>
              </a:pPr>
              <a:t>29.10.2022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D48EB06-F69E-41AB-9F61-B5D6067EEE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 advClick="0" advTm="10000">
        <p14:prism isContent="1"/>
      </p:transition>
    </mc:Choice>
    <mc:Fallback>
      <p:transition spd="slow" advClick="0" advTm="10000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bkids51.ru/img/site/mladshiy/podborki/pervushi_uspevaemost.jpg-" TargetMode="External"/><Relationship Id="rId13" Type="http://schemas.openxmlformats.org/officeDocument/2006/relationships/hyperlink" Target="https://sun1-19.userapi.com/c855720/v855720574/170b0b/adoPBdtZHUY.jpg" TargetMode="External"/><Relationship Id="rId18" Type="http://schemas.openxmlformats.org/officeDocument/2006/relationships/hyperlink" Target="http://4.bp.blogspot.com/-Jtk53Rzb_KA/UZVFQ5uUQKI/AAAAAAAABSw/frtBApaTJhQ/s1600/8.jpg" TargetMode="External"/><Relationship Id="rId3" Type="http://schemas.openxmlformats.org/officeDocument/2006/relationships/hyperlink" Target="http://pedsovet.su/" TargetMode="External"/><Relationship Id="rId7" Type="http://schemas.openxmlformats.org/officeDocument/2006/relationships/hyperlink" Target="http://belorschool1.ru/wp-content/uploads/2014/05/podrostok1.jpg" TargetMode="External"/><Relationship Id="rId12" Type="http://schemas.openxmlformats.org/officeDocument/2006/relationships/hyperlink" Target="https://sxodim.com/uploads/almaty/2017/01/det.jpg" TargetMode="External"/><Relationship Id="rId17" Type="http://schemas.openxmlformats.org/officeDocument/2006/relationships/hyperlink" Target="https://yandex.fr/images/search?from=tabbar&amp;text=%D0%B7%D0%BD%D0%B0%D0%BA%20vs&amp;pos=0&amp;img_url=https://2ch.hk/law/src/27457/15664455643481.png&amp;rpt=simage" TargetMode="External"/><Relationship Id="rId2" Type="http://schemas.openxmlformats.org/officeDocument/2006/relationships/hyperlink" Target="http://natalya-121258.ya.ru/replies.xml?item_no=1607" TargetMode="External"/><Relationship Id="rId16" Type="http://schemas.openxmlformats.org/officeDocument/2006/relationships/hyperlink" Target="https://imgpng.ru/download/3729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uzraduga.com/d/612907/d/x__f7021f54.jpg" TargetMode="External"/><Relationship Id="rId11" Type="http://schemas.openxmlformats.org/officeDocument/2006/relationships/hyperlink" Target="https://&#1091;&#1095;&#1080;&#1089;&#1100;&#1091;&#1095;&#1080;&#1089;&#1100;.&#1088;&#1092;/media/uploads/podrostok.jpg" TargetMode="External"/><Relationship Id="rId5" Type="http://schemas.openxmlformats.org/officeDocument/2006/relationships/hyperlink" Target="http://art8you.net/clipart/books/" TargetMode="External"/><Relationship Id="rId15" Type="http://schemas.openxmlformats.org/officeDocument/2006/relationships/hyperlink" Target="https://yandex.fr/images/search?" TargetMode="External"/><Relationship Id="rId10" Type="http://schemas.openxmlformats.org/officeDocument/2006/relationships/hyperlink" Target="https://f3.upet.com/e_gIWutyurPv0ocC_c.jpg" TargetMode="External"/><Relationship Id="rId19" Type="http://schemas.openxmlformats.org/officeDocument/2006/relationships/hyperlink" Target="https://athenalifecoaching.com/wp-content/uploads/2015/11/mother-and-daughter-nag.jpg" TargetMode="External"/><Relationship Id="rId4" Type="http://schemas.openxmlformats.org/officeDocument/2006/relationships/hyperlink" Target="http://www.solnushki.ru/creative/clip0046" TargetMode="External"/><Relationship Id="rId9" Type="http://schemas.openxmlformats.org/officeDocument/2006/relationships/hyperlink" Target="http://static.ozone.ru/multimedia/books_covers/1000948256.jpg" TargetMode="External"/><Relationship Id="rId14" Type="http://schemas.openxmlformats.org/officeDocument/2006/relationships/hyperlink" Target="https://yandex.fr/images/search?text=%D0%BF%D0%BE%D0%B4%D1%80%D0%BE%D1%81%D1%82%D0%BE%D0%BA%20%D1%81%D0%BF%D0%BE%D1%80%D1%82&amp;pos=1&amp;img_url=https://www.gazetebesiktas.com.tr/wp-content/uploads/2017/03/Kids-Sports-1.jpg&amp;rpt=simag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371600" y="838200"/>
            <a:ext cx="6553200" cy="2057400"/>
          </a:xfrm>
          <a:prstGeom prst="roundRect">
            <a:avLst/>
          </a:prstGeom>
          <a:solidFill>
            <a:srgbClr val="D5F4FF"/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altLang="ru-RU" sz="40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Возрастные особенности подростка и учебная мотивация</a:t>
            </a:r>
            <a:endParaRPr lang="ru-RU" sz="40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374645">
            <a:off x="4734164" y="4075951"/>
            <a:ext cx="3200400" cy="1323439"/>
          </a:xfrm>
          <a:prstGeom prst="rect">
            <a:avLst/>
          </a:prstGeom>
        </p:spPr>
        <p:txBody>
          <a:bodyPr>
            <a:spAutoFit/>
            <a:scene3d>
              <a:camera prst="isometricOffAxis1Right"/>
              <a:lightRig rig="threePt" dir="t"/>
            </a:scene3d>
          </a:bodyPr>
          <a:lstStyle/>
          <a:p>
            <a:pPr algn="just">
              <a:defRPr/>
            </a:pPr>
            <a:r>
              <a:rPr lang="ru-RU" sz="2000" b="1" dirty="0">
                <a:solidFill>
                  <a:srgbClr val="000000"/>
                </a:solidFill>
                <a:latin typeface="+mn-lt"/>
              </a:rPr>
              <a:t>«Не стыдно чего-нибудь не знать, но стыдно не хотеть учиться».</a:t>
            </a:r>
          </a:p>
          <a:p>
            <a:pPr algn="r">
              <a:defRPr/>
            </a:pPr>
            <a:r>
              <a:rPr lang="ru-RU" sz="2000" b="1" dirty="0">
                <a:solidFill>
                  <a:srgbClr val="000000"/>
                </a:solidFill>
                <a:latin typeface="+mn-lt"/>
              </a:rPr>
              <a:t>Сократ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133600" y="188848"/>
            <a:ext cx="4674958" cy="559486"/>
          </a:xfrm>
          <a:prstGeom prst="roundRect">
            <a:avLst/>
          </a:prstGeom>
          <a:solidFill>
            <a:srgbClr val="D5F4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endParaRPr lang="ru-RU" sz="3200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823549" y="52319"/>
            <a:ext cx="327012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ru-RU" altLang="ru-RU" sz="40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Социальные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747713"/>
            <a:ext cx="7591425" cy="317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908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908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908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908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908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08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08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08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08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3200" b="1" dirty="0" err="1" smtClean="0">
                <a:latin typeface="+mn-lt"/>
              </a:rPr>
              <a:t>Демотивирущие</a:t>
            </a:r>
            <a:r>
              <a:rPr lang="ru-RU" altLang="ru-RU" sz="3200" b="1" dirty="0" smtClean="0">
                <a:latin typeface="+mn-lt"/>
              </a:rPr>
              <a:t> внешние факторы</a:t>
            </a:r>
            <a:endParaRPr lang="ru-RU" altLang="ru-RU" sz="3200" dirty="0" smtClean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altLang="ru-RU" sz="2400" dirty="0" smtClean="0">
                <a:latin typeface="+mn-lt"/>
              </a:rPr>
              <a:t>отсутствие связи между уровнем образования и 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altLang="ru-RU" sz="2400" dirty="0" smtClean="0">
                <a:latin typeface="+mn-lt"/>
              </a:rPr>
              <a:t>уровнем доходов;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altLang="ru-RU" sz="2400" dirty="0" smtClean="0">
                <a:latin typeface="+mn-lt"/>
              </a:rPr>
              <a:t>пропаганда гламурного (легкого) образа жизни;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altLang="ru-RU" sz="2400" dirty="0" smtClean="0">
                <a:latin typeface="+mn-lt"/>
              </a:rPr>
              <a:t>научно-технический прогресс, в том числе Интернет, </a:t>
            </a:r>
          </a:p>
          <a:p>
            <a:pPr>
              <a:defRPr/>
            </a:pPr>
            <a:r>
              <a:rPr lang="ru-RU" altLang="ru-RU" sz="2400" dirty="0">
                <a:latin typeface="+mn-lt"/>
              </a:rPr>
              <a:t> </a:t>
            </a:r>
            <a:r>
              <a:rPr lang="ru-RU" altLang="ru-RU" sz="2400" dirty="0" smtClean="0">
                <a:latin typeface="+mn-lt"/>
              </a:rPr>
              <a:t>    телевидение и т.д. 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altLang="ru-RU" sz="2400" dirty="0" smtClean="0">
                <a:latin typeface="+mn-lt"/>
              </a:rPr>
              <a:t> Непонимание цели учения</a:t>
            </a:r>
            <a:r>
              <a:rPr lang="ru-RU" altLang="ru-RU" sz="2400" b="1" dirty="0" smtClean="0">
                <a:latin typeface="+mn-lt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ru-RU" altLang="ru-RU" sz="2400" dirty="0" smtClean="0"/>
          </a:p>
        </p:txBody>
      </p:sp>
      <p:pic>
        <p:nvPicPr>
          <p:cNvPr id="18436" name="Picture 4" descr="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905000"/>
            <a:ext cx="1752600" cy="14507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93284">
            <a:off x="6778301" y="238071"/>
            <a:ext cx="2447594" cy="1691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988" y="3733800"/>
            <a:ext cx="8686800" cy="30464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"/>
              <a:defRPr/>
            </a:pPr>
            <a:r>
              <a:rPr lang="ru-RU" sz="2400" dirty="0">
                <a:latin typeface="+mn-lt"/>
              </a:rPr>
              <a:t>Выработать систему поощрений, особенно хорошо действуют не материальные награды, а приятные события, которые родители и дети переживают вместе.</a:t>
            </a:r>
            <a:endParaRPr lang="en-US" sz="2400" dirty="0">
              <a:latin typeface="+mn-lt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"/>
              <a:defRPr/>
            </a:pPr>
            <a:r>
              <a:rPr lang="ru-RU" sz="2400" dirty="0">
                <a:latin typeface="+mn-lt"/>
              </a:rPr>
              <a:t>Проводить больше времени с ребёнком: продумать совместные занятия;</a:t>
            </a:r>
            <a:endParaRPr lang="en-US" sz="2400" dirty="0">
              <a:latin typeface="+mn-lt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"/>
              <a:defRPr/>
            </a:pPr>
            <a:r>
              <a:rPr lang="ru-RU" sz="2400" dirty="0">
                <a:latin typeface="+mn-lt"/>
              </a:rPr>
              <a:t>Создавать условия для возможности показать себя в выгодном свете, показать свою полезность для других.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latin typeface="+mn-lt"/>
              </a:rPr>
              <a:t>Заменить виртуальное общение реальным</a:t>
            </a:r>
            <a:endParaRPr lang="en-US" sz="2400" dirty="0">
              <a:latin typeface="+mn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15720" y="3115721"/>
            <a:ext cx="4674958" cy="559486"/>
          </a:xfrm>
          <a:prstGeom prst="roundRect">
            <a:avLst/>
          </a:prstGeom>
          <a:solidFill>
            <a:srgbClr val="D5F4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endParaRPr lang="ru-RU" sz="3200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18678" y="2983427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40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Задача родителей</a:t>
            </a:r>
          </a:p>
          <a:p>
            <a:pPr>
              <a:defRPr/>
            </a:pPr>
            <a:r>
              <a:rPr lang="ru-RU" altLang="ru-RU" sz="1000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>
        <p14:prism isContent="1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457200" y="2406650"/>
            <a:ext cx="5211763" cy="334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571500" indent="-5715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2400" dirty="0" smtClean="0">
                <a:latin typeface="+mn-lt"/>
              </a:rPr>
              <a:t>Конкурсы, 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2400" dirty="0" smtClean="0">
                <a:latin typeface="+mn-lt"/>
              </a:rPr>
              <a:t>олимпиады, 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2400" dirty="0" smtClean="0">
                <a:latin typeface="+mn-lt"/>
              </a:rPr>
              <a:t>концерты,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2400" dirty="0" smtClean="0">
                <a:latin typeface="+mn-lt"/>
              </a:rPr>
              <a:t>викторины, 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2400" dirty="0" smtClean="0">
                <a:latin typeface="+mn-lt"/>
              </a:rPr>
              <a:t>самоуправление,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2400" dirty="0" smtClean="0">
                <a:latin typeface="+mn-lt"/>
              </a:rPr>
              <a:t>детские общественные движения,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2400" dirty="0" smtClean="0">
                <a:latin typeface="+mn-lt"/>
              </a:rPr>
              <a:t>доска почёта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24000" y="1009981"/>
            <a:ext cx="6096000" cy="1094096"/>
          </a:xfrm>
          <a:prstGeom prst="roundRect">
            <a:avLst/>
          </a:prstGeom>
          <a:solidFill>
            <a:srgbClr val="D5F4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Роль школы – создать условия</a:t>
            </a:r>
          </a:p>
        </p:txBody>
      </p:sp>
      <p:pic>
        <p:nvPicPr>
          <p:cNvPr id="19460" name="Picture 4" descr="http://muzraduga.com/d/612907/d/x__f7021f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406650"/>
            <a:ext cx="2895600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>
        <p14:prism isContent="1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133600" y="152400"/>
            <a:ext cx="5029200" cy="765203"/>
          </a:xfrm>
          <a:prstGeom prst="roundRect">
            <a:avLst/>
          </a:prstGeom>
          <a:solidFill>
            <a:srgbClr val="D5F4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Внеурочная деятельность</a:t>
            </a:r>
            <a:endParaRPr lang="ru-RU" sz="3200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971800" y="152400"/>
            <a:ext cx="1847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ru-RU" altLang="ru-RU" sz="40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95420420"/>
              </p:ext>
            </p:extLst>
          </p:nvPr>
        </p:nvGraphicFramePr>
        <p:xfrm>
          <a:off x="228600" y="1125538"/>
          <a:ext cx="8686800" cy="4970463"/>
        </p:xfrm>
        <a:graphic>
          <a:graphicData uri="http://schemas.openxmlformats.org/drawingml/2006/table">
            <a:tbl>
              <a:tblPr/>
              <a:tblGrid>
                <a:gridCol w="2191265"/>
                <a:gridCol w="3057010"/>
                <a:gridCol w="3438525"/>
              </a:tblGrid>
              <a:tr h="336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Направление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Название курса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Руководители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5898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Спортивно-оздоровительное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Спортивная секция « Олимпийская надежда»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552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Учитель физической культуры Ризнык Д.М.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58980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Общеинтеллектуальное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«Информационная безопасность»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Кл. руководители,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педагоги-организаторы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36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«Я создаю проект»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Учитель математики Бондаренко Г.Б.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36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«Я создаю проект»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Учитель математики Хабибуллина В.В.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36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Социальное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«География Югры»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Учитель географии Шитова И.Л.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5898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«Основы безопасности жизнедеятельности»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Преподаватель-организатор ОБЖ Безвершенко К.Л.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36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«Основы здорового образа жизни»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Учитель географии Громик Г.В.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36903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Общекультурное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Театральная студия «Мозаика»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Учитель музыки Кондольская М.Ю.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36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«Творческая мастерская»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Учитель технологии Кувшинова М.В.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842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Духовно-нравственное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«Истоки»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Хабибуллина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В.В.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4731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>
        <p14:prism isContent="1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image_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3505200" cy="481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295400" y="152400"/>
            <a:ext cx="6400800" cy="1114425"/>
          </a:xfrm>
          <a:prstGeom prst="roundRect">
            <a:avLst/>
          </a:prstGeom>
          <a:solidFill>
            <a:srgbClr val="D5F4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Роль родителей – мотивация и поддержка</a:t>
            </a:r>
          </a:p>
        </p:txBody>
      </p:sp>
      <p:pic>
        <p:nvPicPr>
          <p:cNvPr id="20484" name="Picture 6" descr="https://www.libkids51.ru/img/site/mladshiy/podborki/pervushi_uspevaemos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20813"/>
            <a:ext cx="35052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>
        <p14:prism isContent="1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371600" y="937198"/>
            <a:ext cx="5943600" cy="1425001"/>
          </a:xfrm>
          <a:prstGeom prst="roundRect">
            <a:avLst/>
          </a:prstGeom>
          <a:solidFill>
            <a:srgbClr val="D5F4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endParaRPr lang="ru-RU" sz="3200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55195" y="937198"/>
            <a:ext cx="7626896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ru-RU" altLang="ru-RU" b="1" dirty="0"/>
              <a:t>           </a:t>
            </a:r>
            <a:r>
              <a:rPr lang="ru-RU" altLang="ru-RU" sz="40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Каждый ребенок – </a:t>
            </a:r>
          </a:p>
          <a:p>
            <a:pPr algn="ctr">
              <a:defRPr/>
            </a:pPr>
            <a:r>
              <a:rPr lang="ru-RU" altLang="ru-RU" sz="40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талантливый</a:t>
            </a:r>
          </a:p>
          <a:p>
            <a:pPr algn="ctr">
              <a:defRPr/>
            </a:pPr>
            <a:r>
              <a:rPr lang="ru-RU" altLang="ru-RU" dirty="0"/>
              <a:t> </a:t>
            </a:r>
          </a:p>
          <a:p>
            <a:pPr>
              <a:defRPr/>
            </a:pPr>
            <a:r>
              <a:rPr lang="ru-RU" altLang="ru-RU" sz="3200" b="1" dirty="0">
                <a:latin typeface="+mn-lt"/>
              </a:rPr>
              <a:t>Нужно только помочь ему раскрыться!</a:t>
            </a:r>
            <a:r>
              <a:rPr lang="ru-RU" altLang="ru-RU" sz="3200" dirty="0"/>
              <a:t> </a:t>
            </a:r>
          </a:p>
        </p:txBody>
      </p:sp>
      <p:pic>
        <p:nvPicPr>
          <p:cNvPr id="22532" name="Picture 6" descr="https://sxodim.com/uploads/almaty/2017/01/de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200400"/>
            <a:ext cx="5021263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>
        <p14:prism isContent="1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28600" y="76200"/>
            <a:ext cx="8458200" cy="1066800"/>
          </a:xfrm>
          <a:prstGeom prst="roundRect">
            <a:avLst/>
          </a:prstGeom>
          <a:solidFill>
            <a:srgbClr val="D5F4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</a:rPr>
              <a:t>Календарный учебный график для обучающихся 5-7 классов</a:t>
            </a: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971800" y="152400"/>
            <a:ext cx="1847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ru-RU" altLang="ru-RU" sz="40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6033315"/>
              </p:ext>
            </p:extLst>
          </p:nvPr>
        </p:nvGraphicFramePr>
        <p:xfrm>
          <a:off x="228600" y="1126748"/>
          <a:ext cx="8534400" cy="5643403"/>
        </p:xfrm>
        <a:graphic>
          <a:graphicData uri="http://schemas.openxmlformats.org/drawingml/2006/table">
            <a:tbl>
              <a:tblPr/>
              <a:tblGrid>
                <a:gridCol w="2864779"/>
                <a:gridCol w="335621"/>
                <a:gridCol w="5334000"/>
              </a:tblGrid>
              <a:tr h="2677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Начало учебного года: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01.09.2021 г.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677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Окончание учебного года: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31.05.2022 г.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677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Продолжительность учебного года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 учебных недель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860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Продолжительность учебной недели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Пятидневная учебная неделя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677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Продолжительность урока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 минут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79702">
                <a:tc row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Продолжительность учебных четвертей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четверть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677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01.09.2021 -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30.10.2021 (52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учебных дня)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677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четверть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677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08.11.2021 -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25.12.2021 (42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учебных дня)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677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четверть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677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10.01.2022 -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26.03.2022 (66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учебных дней)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677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 четверть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911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04.04.2022 -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31.05.2022 (50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учебных дней)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91197">
                <a:tc row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Продолжительность каникул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Осенние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677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31.10.2021 - 07.11.2021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 дней)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677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Зимние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677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26.12.2021 -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09.01.2022 (15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дней)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911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Весенние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635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27.03.2022 -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03.04.2022 (9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дней)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677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Промежуточная аттестация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03.05.2022 – 30.05.2022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27637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>
        <p14:prism isContent="1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83627127"/>
              </p:ext>
            </p:extLst>
          </p:nvPr>
        </p:nvGraphicFramePr>
        <p:xfrm>
          <a:off x="160339" y="1600200"/>
          <a:ext cx="8762998" cy="4731984"/>
        </p:xfrm>
        <a:graphic>
          <a:graphicData uri="http://schemas.openxmlformats.org/drawingml/2006/table">
            <a:tbl>
              <a:tblPr/>
              <a:tblGrid>
                <a:gridCol w="1930102"/>
                <a:gridCol w="1485822"/>
                <a:gridCol w="1931150"/>
                <a:gridCol w="1930102"/>
                <a:gridCol w="1485822"/>
              </a:tblGrid>
              <a:tr h="3191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8:00 - 8:40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99" marR="11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- 10 мин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99" marR="11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урок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99" marR="11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8:00 - 8:40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99" marR="11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- 10 мин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99" marR="11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5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8:50 - 9:30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99" marR="11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- 10 мин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99" marR="11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урок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99" marR="11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8:50 - 9:30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99" marR="11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- 10 мин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99" marR="11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9:40 - 10:20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99" marR="11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- 10 мин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99" marR="11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урок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99" marR="11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9:40 - 10:20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99" marR="11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- 10 мин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99" marR="11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2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10:30 - 11:10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99" marR="11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- 20мин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99" marR="11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 урок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99" marR="11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10:30 - 11:10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99" marR="11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- 10 мин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99" marR="11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8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11:30 - 12:10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99" marR="11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- 10мин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99" marR="11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 урок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99" marR="11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11:20 - 12:00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99" marR="11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- 10 мин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99" marR="11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12:20 - 13:00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99" marR="11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- 10мин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99" marR="11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 урок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99" marR="11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99" marR="11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99" marR="11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13:10 - 13:50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99" marR="11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-10 мин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99" marR="11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1/7 урок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99" marR="11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99" marR="11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99" marR="11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14:00 – 14:40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99" marR="11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- 10 мин</a:t>
                      </a: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99" marR="11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2/8 урок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99" marR="11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99" marR="11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99" marR="11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5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14:50 – 15:30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99" marR="11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- 20 мин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99" marR="11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3/9 урок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99" marR="11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99" marR="11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99" marR="11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15:50 – 16:30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99" marR="11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- 10 мин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99" marR="11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4/10 урок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99" marR="11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99" marR="11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99" marR="11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16:40 – 17:20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99" marR="11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- 10 мин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99" marR="11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5/11 урок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99" marR="11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99" marR="11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99" marR="11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17:30 – 18:10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99" marR="11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- 10 мин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99" marR="11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6/12 урок 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99" marR="11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99" marR="11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99" marR="11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676400" y="838200"/>
            <a:ext cx="5135562" cy="72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15000"/>
              </a:lnSpc>
              <a:spcBef>
                <a:spcPct val="0"/>
              </a:spcBef>
              <a:defRPr/>
            </a:pPr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Расписание звонков </a:t>
            </a:r>
            <a:endParaRPr lang="ru-RU" sz="105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ctr" eaLnBrk="0" fontAlgn="base" hangingPunct="0">
              <a:lnSpc>
                <a:spcPct val="115000"/>
              </a:lnSpc>
              <a:spcBef>
                <a:spcPct val="0"/>
              </a:spcBef>
              <a:defRPr/>
            </a:pPr>
            <a:r>
              <a:rPr lang="ru-RU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2022-2023 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учебный год</a:t>
            </a:r>
            <a:endParaRPr lang="ru-RU" sz="105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3948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>
        <p14:prism isContent="1"/>
      </p:transition>
    </mc:Choice>
    <mc:Fallback>
      <p:transition spd="slow" advClick="0" advTm="10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295400" y="2514600"/>
            <a:ext cx="6553200" cy="1752600"/>
          </a:xfrm>
          <a:prstGeom prst="roundRect">
            <a:avLst/>
          </a:prstGeom>
          <a:solidFill>
            <a:srgbClr val="D5F4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endParaRPr lang="ru-RU" sz="3200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072988" y="3200400"/>
            <a:ext cx="496828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40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Желаю всем успеха 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>
        <p14:prism isContent="1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105400"/>
          </a:xfrm>
        </p:spPr>
        <p:txBody>
          <a:bodyPr/>
          <a:lstStyle/>
          <a:p>
            <a:pPr algn="just" eaLnBrk="1" hangingPunct="1"/>
            <a:r>
              <a:rPr lang="ru-RU" altLang="ru-RU" sz="1200" dirty="0" smtClean="0"/>
              <a:t>Источники :</a:t>
            </a:r>
          </a:p>
          <a:p>
            <a:pPr algn="just" eaLnBrk="1" hangingPunct="1"/>
            <a:r>
              <a:rPr lang="ru-RU" altLang="en-US" sz="1200" i="1" dirty="0" err="1" smtClean="0"/>
              <a:t>Элъконин</a:t>
            </a:r>
            <a:r>
              <a:rPr lang="ru-RU" altLang="en-US" sz="1200" i="1" dirty="0" smtClean="0"/>
              <a:t> Д.Б. </a:t>
            </a:r>
            <a:r>
              <a:rPr lang="ru-RU" altLang="en-US" sz="1200" dirty="0" smtClean="0"/>
              <a:t>Избранные психологические труды. М., 1989. С. 277. </a:t>
            </a:r>
          </a:p>
          <a:p>
            <a:pPr algn="just" eaLnBrk="1" hangingPunct="1"/>
            <a:r>
              <a:rPr lang="ru-RU" altLang="en-US" sz="1200" dirty="0" smtClean="0"/>
              <a:t>Шаповаленко И.В. Возрастная психология (Психология развития и возрастная психология). - М.: </a:t>
            </a:r>
            <a:r>
              <a:rPr lang="ru-RU" altLang="en-US" sz="1200" dirty="0" err="1" smtClean="0"/>
              <a:t>Гардарики</a:t>
            </a:r>
            <a:r>
              <a:rPr lang="ru-RU" altLang="en-US" sz="1200" dirty="0" smtClean="0"/>
              <a:t>, 2005. - 349 с.</a:t>
            </a:r>
            <a:endParaRPr lang="en-US" altLang="ru-RU" sz="1200" dirty="0" smtClean="0">
              <a:hlinkClick r:id="rId2"/>
            </a:endParaRPr>
          </a:p>
          <a:p>
            <a:pPr algn="just" eaLnBrk="1" hangingPunct="1"/>
            <a:r>
              <a:rPr lang="ru-RU" altLang="ru-RU" sz="1200" dirty="0" smtClean="0">
                <a:hlinkClick r:id="rId2"/>
              </a:rPr>
              <a:t> </a:t>
            </a:r>
            <a:r>
              <a:rPr lang="ru-RU" altLang="ru-RU" sz="1200" dirty="0" smtClean="0">
                <a:hlinkClick r:id="rId3"/>
              </a:rPr>
              <a:t>http://pedsovet.su/</a:t>
            </a:r>
            <a:r>
              <a:rPr lang="ru-RU" altLang="ru-RU" sz="1200" dirty="0" smtClean="0"/>
              <a:t> </a:t>
            </a:r>
          </a:p>
          <a:p>
            <a:pPr algn="just" eaLnBrk="1" hangingPunct="1"/>
            <a:r>
              <a:rPr lang="ru-RU" altLang="ru-RU" sz="1200" u="sng" dirty="0" smtClean="0">
                <a:hlinkClick r:id="rId2"/>
              </a:rPr>
              <a:t>http://natalya-121258.ya.ru/replies.xml?item_no=1607</a:t>
            </a:r>
            <a:endParaRPr lang="ru-RU" altLang="ru-RU" sz="1200" u="sng" dirty="0" smtClean="0"/>
          </a:p>
          <a:p>
            <a:pPr algn="just" eaLnBrk="1" hangingPunct="1"/>
            <a:r>
              <a:rPr lang="ru-RU" altLang="ru-RU" sz="1200" u="sng" dirty="0" smtClean="0">
                <a:hlinkClick r:id="rId4"/>
              </a:rPr>
              <a:t>http://www.solnushki.ru/creative/clip0046</a:t>
            </a:r>
            <a:endParaRPr lang="ru-RU" altLang="ru-RU" sz="1200" u="sng" dirty="0" smtClean="0"/>
          </a:p>
          <a:p>
            <a:pPr algn="just" eaLnBrk="1" hangingPunct="1"/>
            <a:r>
              <a:rPr lang="ru-RU" altLang="ru-RU" sz="1200" u="sng" dirty="0" smtClean="0">
                <a:hlinkClick r:id="rId5"/>
              </a:rPr>
              <a:t>http://art8you.net/clipart/books/</a:t>
            </a:r>
            <a:r>
              <a:rPr lang="ru-RU" altLang="ru-RU" sz="1200" u="sng" dirty="0" smtClean="0"/>
              <a:t> фон</a:t>
            </a:r>
          </a:p>
          <a:p>
            <a:pPr algn="just" eaLnBrk="1" hangingPunct="1"/>
            <a:r>
              <a:rPr lang="en-US" altLang="ru-RU" sz="1200" dirty="0" smtClean="0">
                <a:hlinkClick r:id="rId6"/>
              </a:rPr>
              <a:t>http://muzraduga.com/d/612907/d/x__f7021f54.jpg</a:t>
            </a:r>
            <a:r>
              <a:rPr lang="ru-RU" altLang="ru-RU" sz="1200" dirty="0" smtClean="0"/>
              <a:t>  картинки</a:t>
            </a:r>
          </a:p>
          <a:p>
            <a:pPr algn="just" eaLnBrk="1" hangingPunct="1"/>
            <a:r>
              <a:rPr lang="en-US" altLang="en-US" sz="1200" dirty="0" smtClean="0">
                <a:hlinkClick r:id="rId7"/>
              </a:rPr>
              <a:t>http://belorschool1.ru/wp-content/uploads/2014/05/podrostok1.jpg</a:t>
            </a:r>
            <a:r>
              <a:rPr lang="ru-RU" altLang="en-US" sz="1200" dirty="0" smtClean="0"/>
              <a:t> - картинка</a:t>
            </a:r>
            <a:endParaRPr lang="ru-RU" altLang="ru-RU" sz="1200" dirty="0" smtClean="0"/>
          </a:p>
          <a:p>
            <a:pPr eaLnBrk="1" hangingPunct="1"/>
            <a:r>
              <a:rPr lang="en-US" altLang="en-US" sz="1200" dirty="0" smtClean="0">
                <a:hlinkClick r:id="rId8"/>
              </a:rPr>
              <a:t>https://www.libkids51.ru/img/site/mladshiy/podborki/pervushi_uspevaemost.jpg-</a:t>
            </a:r>
            <a:r>
              <a:rPr lang="ru-RU" altLang="en-US" sz="1200" dirty="0" smtClean="0"/>
              <a:t> успеваемость без проблем</a:t>
            </a:r>
            <a:endParaRPr lang="ru-RU" altLang="ru-RU" sz="1200" dirty="0" smtClean="0"/>
          </a:p>
          <a:p>
            <a:pPr eaLnBrk="1" hangingPunct="1"/>
            <a:r>
              <a:rPr lang="en-US" altLang="en-US" sz="1200" dirty="0" smtClean="0">
                <a:hlinkClick r:id="rId9"/>
              </a:rPr>
              <a:t>http://static.ozone.ru/multimedia/books_covers/1000948256.jpg</a:t>
            </a:r>
            <a:r>
              <a:rPr lang="ru-RU" altLang="en-US" sz="1200" dirty="0" smtClean="0"/>
              <a:t> мой ребёнок- подросток</a:t>
            </a:r>
          </a:p>
          <a:p>
            <a:pPr eaLnBrk="1" hangingPunct="1"/>
            <a:r>
              <a:rPr lang="en-US" altLang="en-US" sz="1200" dirty="0" smtClean="0">
                <a:hlinkClick r:id="rId10"/>
              </a:rPr>
              <a:t>https://f3.upet.com/e_gIWutyurPv0ocC_c.jpg</a:t>
            </a:r>
            <a:r>
              <a:rPr lang="ru-RU" altLang="en-US" sz="1200" dirty="0" smtClean="0"/>
              <a:t> кубок</a:t>
            </a:r>
          </a:p>
          <a:p>
            <a:pPr eaLnBrk="1" hangingPunct="1"/>
            <a:r>
              <a:rPr lang="en-US" altLang="en-US" sz="1200" dirty="0" smtClean="0">
                <a:hlinkClick r:id="rId11"/>
              </a:rPr>
              <a:t>https://xn--h1aa0abgczd7be.xn--p1ai/media/uploads/podrostok.jpg</a:t>
            </a:r>
            <a:r>
              <a:rPr lang="ru-RU" altLang="en-US" sz="1200" dirty="0" smtClean="0"/>
              <a:t> фото</a:t>
            </a:r>
          </a:p>
          <a:p>
            <a:pPr eaLnBrk="1" hangingPunct="1"/>
            <a:r>
              <a:rPr lang="en-US" altLang="en-US" sz="1200" dirty="0" smtClean="0">
                <a:hlinkClick r:id="rId12"/>
              </a:rPr>
              <a:t>https://sxodim.com/uploads/almaty/2017/01/det.jpg</a:t>
            </a:r>
            <a:r>
              <a:rPr lang="ru-RU" altLang="en-US" sz="1200" dirty="0" smtClean="0"/>
              <a:t> мальчик у доски</a:t>
            </a:r>
          </a:p>
          <a:p>
            <a:pPr eaLnBrk="1" hangingPunct="1"/>
            <a:r>
              <a:rPr lang="en-US" altLang="en-US" sz="1200" dirty="0" smtClean="0">
                <a:hlinkClick r:id="rId13"/>
              </a:rPr>
              <a:t>https://sun1-19.userapi.com/c855720/v855720574/170b0b/adoPBdtZHUY.jpg</a:t>
            </a:r>
            <a:r>
              <a:rPr lang="ru-RU" altLang="en-US" sz="1200" dirty="0" smtClean="0"/>
              <a:t> картинка</a:t>
            </a:r>
          </a:p>
          <a:p>
            <a:pPr eaLnBrk="1" hangingPunct="1"/>
            <a:r>
              <a:rPr lang="en-US" altLang="en-US" sz="1200" dirty="0" smtClean="0">
                <a:hlinkClick r:id="rId14"/>
              </a:rPr>
              <a:t>https://yandex.fr/images/search?text=%D0%BF%D0%BE%D0%B4%D1%80%D0%BE%D1%81%D1%82%D0%BE%D0%BA%20%D1%81%D0%BF%D0%BE%D1%80%D1%82&amp;pos=1&amp;img_url=https%3A%2F%2Fwww.gazetebesiktas.com.tr%2Fwp-content%2Fuploads%2F2017%2F03%2FKids-Sports-1.jpg&amp;rpt=simage</a:t>
            </a:r>
            <a:r>
              <a:rPr lang="ru-RU" altLang="en-US" sz="1200" dirty="0" smtClean="0"/>
              <a:t> спортсмены</a:t>
            </a:r>
          </a:p>
          <a:p>
            <a:pPr eaLnBrk="1" hangingPunct="1"/>
            <a:r>
              <a:rPr lang="en-US" altLang="en-US" sz="1200" dirty="0" smtClean="0">
                <a:hlinkClick r:id="rId15"/>
              </a:rPr>
              <a:t>https://yandex.fr/images/search?</a:t>
            </a:r>
            <a:r>
              <a:rPr lang="ru-RU" altLang="en-US" sz="1200" dirty="0" smtClean="0"/>
              <a:t> – изображения</a:t>
            </a:r>
          </a:p>
          <a:p>
            <a:pPr eaLnBrk="1" hangingPunct="1"/>
            <a:r>
              <a:rPr lang="en-US" altLang="en-US" sz="1200" dirty="0" smtClean="0">
                <a:hlinkClick r:id="rId16"/>
              </a:rPr>
              <a:t>https://imgpng.ru/download/37290</a:t>
            </a:r>
            <a:r>
              <a:rPr lang="ru-RU" altLang="en-US" sz="1200" dirty="0" smtClean="0"/>
              <a:t> - спасательный круг</a:t>
            </a:r>
            <a:endParaRPr lang="en-US" altLang="en-US" sz="1200" dirty="0" smtClean="0"/>
          </a:p>
          <a:p>
            <a:pPr eaLnBrk="1" hangingPunct="1"/>
            <a:r>
              <a:rPr lang="en-US" altLang="en-US" sz="1200" dirty="0" smtClean="0">
                <a:hlinkClick r:id="rId17"/>
              </a:rPr>
              <a:t>https://yandex.fr/images/search?from=tabbar&amp;text=%D0%B7%D0%BD%D0%B0%D0%BA%20vs&amp;pos=0&amp;img_url=https%3A%2F%2F2ch.hk%2Flaw%2Fsrc%2F27457%2F15664455643481.png&amp;rpt=simage</a:t>
            </a:r>
            <a:r>
              <a:rPr lang="en-US" altLang="en-US" sz="1200" dirty="0" smtClean="0"/>
              <a:t> –</a:t>
            </a:r>
            <a:r>
              <a:rPr lang="ru-RU" altLang="en-US" sz="1200" dirty="0" smtClean="0"/>
              <a:t> знак </a:t>
            </a:r>
            <a:r>
              <a:rPr lang="en-US" altLang="en-US" sz="1200" dirty="0" smtClean="0"/>
              <a:t>VS</a:t>
            </a:r>
            <a:endParaRPr lang="ru-RU" altLang="en-US" sz="1200" dirty="0" smtClean="0"/>
          </a:p>
          <a:p>
            <a:pPr eaLnBrk="1" hangingPunct="1"/>
            <a:r>
              <a:rPr lang="en-US" altLang="en-US" sz="1200" dirty="0" smtClean="0">
                <a:hlinkClick r:id="rId18"/>
              </a:rPr>
              <a:t>http://4.bp.blogspot.com/-Jtk53Rzb_KA/UZVFQ5uUQKI/AAAAAAAABSw/frtBApaTJhQ/s1600/8.jpg</a:t>
            </a:r>
            <a:r>
              <a:rPr lang="ru-RU" altLang="en-US" sz="1200" dirty="0" smtClean="0"/>
              <a:t> -отчаяние</a:t>
            </a:r>
          </a:p>
          <a:p>
            <a:pPr eaLnBrk="1" hangingPunct="1"/>
            <a:r>
              <a:rPr lang="en-US" sz="1200" dirty="0" smtClean="0">
                <a:hlinkClick r:id="rId19"/>
              </a:rPr>
              <a:t>https://athenalifecoaching.com/wp-content/uploads/2015/11/mother-and-daughter-nag.jpg</a:t>
            </a:r>
            <a:r>
              <a:rPr lang="ru-RU" sz="1200" dirty="0" smtClean="0"/>
              <a:t> </a:t>
            </a:r>
            <a:endParaRPr lang="ru-RU" altLang="en-US" sz="12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>
        <p14:prism isContent="1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282019" y="4648200"/>
            <a:ext cx="4960961" cy="815362"/>
          </a:xfrm>
          <a:prstGeom prst="roundRect">
            <a:avLst/>
          </a:prstGeom>
          <a:solidFill>
            <a:srgbClr val="D5F4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endParaRPr lang="ru-RU" sz="3200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70980" y="161980"/>
            <a:ext cx="4038600" cy="633553"/>
          </a:xfrm>
          <a:prstGeom prst="roundRect">
            <a:avLst/>
          </a:prstGeom>
          <a:solidFill>
            <a:srgbClr val="D5F4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endParaRPr lang="ru-RU" sz="3200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495740" y="100699"/>
            <a:ext cx="6533520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ru-RU" altLang="ru-RU" sz="40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Проблема</a:t>
            </a:r>
            <a:endParaRPr lang="en-US" altLang="ru-RU" sz="40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>
              <a:defRPr/>
            </a:pPr>
            <a:r>
              <a:rPr lang="ru-RU" altLang="ru-RU" sz="40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</a:p>
          <a:p>
            <a:pPr algn="ctr">
              <a:defRPr/>
            </a:pPr>
            <a:r>
              <a:rPr lang="ru-RU" altLang="ru-RU" sz="3600" b="1" dirty="0">
                <a:latin typeface="Times New Roman" panose="02020603050405020304" pitchFamily="18" charset="0"/>
              </a:rPr>
              <a:t>снижение учебной мотивации 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914400" y="4617423"/>
            <a:ext cx="7931980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ru-RU" altLang="ru-RU" sz="40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Причина</a:t>
            </a:r>
            <a:endParaRPr lang="en-US" altLang="ru-RU" sz="40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>
              <a:defRPr/>
            </a:pPr>
            <a:r>
              <a:rPr lang="ru-RU" altLang="ru-RU" sz="40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</a:p>
          <a:p>
            <a:pPr algn="ctr">
              <a:defRPr/>
            </a:pPr>
            <a:r>
              <a:rPr lang="ru-RU" altLang="ru-RU" sz="3600" b="1" dirty="0">
                <a:latin typeface="Times New Roman" panose="02020603050405020304" pitchFamily="18" charset="0"/>
              </a:rPr>
              <a:t> возрастные особенности подростков</a:t>
            </a:r>
            <a:r>
              <a:rPr lang="ru-RU" altLang="ru-RU" dirty="0"/>
              <a:t> </a:t>
            </a:r>
          </a:p>
        </p:txBody>
      </p:sp>
      <p:pic>
        <p:nvPicPr>
          <p:cNvPr id="4102" name="Picture 8" descr="http://4.bp.blogspot.com/-Jtk53Rzb_KA/UZVFQ5uUQKI/AAAAAAAABSw/frtBApaTJhQ/s1600/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67" r="5634" b="29109"/>
          <a:stretch>
            <a:fillRect/>
          </a:stretch>
        </p:blipFill>
        <p:spPr bwMode="auto">
          <a:xfrm>
            <a:off x="2895600" y="2039938"/>
            <a:ext cx="3352800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713305" y="392524"/>
            <a:ext cx="5410200" cy="1752745"/>
          </a:xfrm>
          <a:prstGeom prst="roundRect">
            <a:avLst/>
          </a:prstGeom>
          <a:solidFill>
            <a:srgbClr val="D5F4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endParaRPr lang="ru-RU" sz="3200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0547" y="2552007"/>
            <a:ext cx="3770313" cy="762000"/>
          </a:xfrm>
          <a:prstGeom prst="roundRect">
            <a:avLst/>
          </a:prstGeom>
          <a:solidFill>
            <a:srgbClr val="D5F4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endParaRPr lang="ru-RU" sz="3200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95703" y="2532756"/>
            <a:ext cx="3848298" cy="762000"/>
          </a:xfrm>
          <a:prstGeom prst="roundRect">
            <a:avLst/>
          </a:prstGeom>
          <a:solidFill>
            <a:srgbClr val="D5F4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endParaRPr lang="ru-RU" sz="3200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008398" y="517261"/>
            <a:ext cx="487441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ru-RU" altLang="ru-RU" sz="40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Причины спада </a:t>
            </a:r>
          </a:p>
          <a:p>
            <a:pPr algn="ctr">
              <a:defRPr/>
            </a:pPr>
            <a:r>
              <a:rPr lang="ru-RU" altLang="ru-RU" sz="40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учебной мотивации </a:t>
            </a:r>
          </a:p>
        </p:txBody>
      </p:sp>
      <p:sp>
        <p:nvSpPr>
          <p:cNvPr id="5126" name="Rectangle 3"/>
          <p:cNvSpPr>
            <a:spLocks noChangeArrowheads="1"/>
          </p:cNvSpPr>
          <p:nvPr/>
        </p:nvSpPr>
        <p:spPr bwMode="auto">
          <a:xfrm>
            <a:off x="56806" y="2590590"/>
            <a:ext cx="39031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36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Физиологические</a:t>
            </a:r>
          </a:p>
        </p:txBody>
      </p:sp>
      <p:sp>
        <p:nvSpPr>
          <p:cNvPr id="5127" name="Rectangle 4"/>
          <p:cNvSpPr>
            <a:spLocks noChangeArrowheads="1"/>
          </p:cNvSpPr>
          <p:nvPr/>
        </p:nvSpPr>
        <p:spPr bwMode="auto">
          <a:xfrm>
            <a:off x="5316538" y="2561152"/>
            <a:ext cx="38274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36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Психологические </a:t>
            </a:r>
          </a:p>
        </p:txBody>
      </p:sp>
      <p:grpSp>
        <p:nvGrpSpPr>
          <p:cNvPr id="5128" name="Группа 1"/>
          <p:cNvGrpSpPr>
            <a:grpSpLocks/>
          </p:cNvGrpSpPr>
          <p:nvPr/>
        </p:nvGrpSpPr>
        <p:grpSpPr bwMode="auto">
          <a:xfrm>
            <a:off x="2832100" y="5410200"/>
            <a:ext cx="3824288" cy="762000"/>
            <a:chOff x="-155447" y="4555238"/>
            <a:chExt cx="3225522" cy="76200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-155447" y="4555238"/>
              <a:ext cx="3128169" cy="762000"/>
            </a:xfrm>
            <a:prstGeom prst="roundRect">
              <a:avLst/>
            </a:prstGeom>
            <a:solidFill>
              <a:srgbClr val="D5F4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>
                <a:defRPr/>
              </a:pPr>
              <a:endParaRPr lang="ru-RU" sz="3200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31" name="Rectangle 5"/>
            <p:cNvSpPr>
              <a:spLocks noChangeArrowheads="1"/>
            </p:cNvSpPr>
            <p:nvPr/>
          </p:nvSpPr>
          <p:spPr bwMode="auto">
            <a:xfrm>
              <a:off x="219506" y="4580026"/>
              <a:ext cx="2850569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r>
                <a:rPr lang="ru-RU" altLang="ru-RU" sz="36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dalus" panose="02020603050405020304" pitchFamily="18" charset="-78"/>
                  <a:cs typeface="Andalus" panose="02020603050405020304" pitchFamily="18" charset="-78"/>
                </a:rPr>
                <a:t>Социальные</a:t>
              </a:r>
            </a:p>
          </p:txBody>
        </p:sp>
      </p:grpSp>
      <p:pic>
        <p:nvPicPr>
          <p:cNvPr id="9222" name="Picture 6" descr="i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3462338"/>
            <a:ext cx="1771650" cy="1776412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>
        <p14:prism isContent="1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010214" y="97085"/>
            <a:ext cx="3200401" cy="762000"/>
          </a:xfrm>
          <a:prstGeom prst="roundRect">
            <a:avLst/>
          </a:prstGeom>
          <a:solidFill>
            <a:srgbClr val="D5F4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endParaRPr lang="ru-RU" sz="3200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3832798" y="86597"/>
            <a:ext cx="155523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30000"/>
              </a:spcBef>
              <a:buFontTx/>
              <a:buNone/>
              <a:defRPr/>
            </a:pPr>
            <a:r>
              <a:rPr lang="en-US" altLang="ru-RU" sz="48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SOS!</a:t>
            </a:r>
            <a:endParaRPr lang="ru-RU" altLang="ru-RU" sz="4800" b="1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2294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812" r="596" b="6934"/>
          <a:stretch/>
        </p:blipFill>
        <p:spPr bwMode="auto">
          <a:xfrm>
            <a:off x="210680" y="1190428"/>
            <a:ext cx="3513595" cy="3505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082945" y="5557383"/>
            <a:ext cx="5334002" cy="762000"/>
          </a:xfrm>
          <a:prstGeom prst="roundRect">
            <a:avLst/>
          </a:prstGeom>
          <a:solidFill>
            <a:srgbClr val="D5F4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spcBef>
                <a:spcPct val="30000"/>
              </a:spcBef>
              <a:defRPr/>
            </a:pPr>
            <a:r>
              <a:rPr lang="ru-RU" altLang="ru-RU" sz="3200" b="1" dirty="0">
                <a:solidFill>
                  <a:srgbClr val="FF0000"/>
                </a:solidFill>
              </a:rPr>
              <a:t>    </a:t>
            </a:r>
            <a:r>
              <a:rPr lang="ru-RU" altLang="ru-RU" sz="40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Способы решения</a:t>
            </a:r>
          </a:p>
        </p:txBody>
      </p:sp>
      <p:pic>
        <p:nvPicPr>
          <p:cNvPr id="7174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09611">
            <a:off x="5770563" y="1579563"/>
            <a:ext cx="3565525" cy="356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9350" y="2830513"/>
            <a:ext cx="2339975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>
        <p14:prism isContent="1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883667" y="102348"/>
            <a:ext cx="4656111" cy="765203"/>
          </a:xfrm>
          <a:prstGeom prst="roundRect">
            <a:avLst/>
          </a:prstGeom>
          <a:solidFill>
            <a:srgbClr val="D5F4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endParaRPr lang="ru-RU" sz="3200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057400" y="102348"/>
            <a:ext cx="43119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altLang="ru-RU" sz="40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Физиологические</a:t>
            </a:r>
          </a:p>
        </p:txBody>
      </p:sp>
      <p:pic>
        <p:nvPicPr>
          <p:cNvPr id="8196" name="Picture 6" descr="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50" y="1522413"/>
            <a:ext cx="1814513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image345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38" r="15388" b="6244"/>
          <a:stretch>
            <a:fillRect/>
          </a:stretch>
        </p:blipFill>
        <p:spPr bwMode="auto">
          <a:xfrm>
            <a:off x="5483225" y="3529013"/>
            <a:ext cx="3581400" cy="327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152400" y="3260725"/>
            <a:ext cx="5776913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/>
              <a:t>Девушки  от 13 до 17 лет  2500-2800 ккал. </a:t>
            </a:r>
            <a:br>
              <a:rPr lang="ru-RU" altLang="ru-RU" sz="2400"/>
            </a:br>
            <a:r>
              <a:rPr lang="ru-RU" altLang="ru-RU" sz="2400"/>
              <a:t>Юноши от 13 до 18 лет  3000-3200 ккал.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15938" y="4286250"/>
            <a:ext cx="5199062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/>
              <a:t>Молоко – 500-600 мл</a:t>
            </a:r>
            <a:br>
              <a:rPr lang="ru-RU" altLang="ru-RU" sz="2000"/>
            </a:br>
            <a:r>
              <a:rPr lang="ru-RU" altLang="ru-RU" sz="2000"/>
              <a:t>Творог - 50 г</a:t>
            </a:r>
            <a:br>
              <a:rPr lang="ru-RU" altLang="ru-RU" sz="2000"/>
            </a:br>
            <a:r>
              <a:rPr lang="ru-RU" altLang="ru-RU" sz="2000"/>
              <a:t>Мясо- 220 г</a:t>
            </a:r>
            <a:br>
              <a:rPr lang="ru-RU" altLang="ru-RU" sz="2000"/>
            </a:br>
            <a:r>
              <a:rPr lang="ru-RU" altLang="ru-RU" sz="2000"/>
              <a:t>Рыба – 60-70 г.</a:t>
            </a:r>
            <a:br>
              <a:rPr lang="ru-RU" altLang="ru-RU" sz="2000"/>
            </a:br>
            <a:r>
              <a:rPr lang="ru-RU" altLang="ru-RU" sz="2000"/>
              <a:t>Хлеб ржаной – девушки 100 г., юноши 150 г.</a:t>
            </a:r>
            <a:br>
              <a:rPr lang="ru-RU" altLang="ru-RU" sz="2000"/>
            </a:br>
            <a:r>
              <a:rPr lang="ru-RU" altLang="ru-RU" sz="2000"/>
              <a:t>Картофель – 250-300 г.</a:t>
            </a:r>
            <a:br>
              <a:rPr lang="ru-RU" altLang="ru-RU" sz="2000"/>
            </a:br>
            <a:r>
              <a:rPr lang="ru-RU" altLang="ru-RU" sz="2000"/>
              <a:t>Овощи 350 г.</a:t>
            </a:r>
            <a:br>
              <a:rPr lang="ru-RU" altLang="ru-RU" sz="2000"/>
            </a:br>
            <a:r>
              <a:rPr lang="ru-RU" altLang="ru-RU" sz="2000"/>
              <a:t>Фрукты 150-500</a:t>
            </a:r>
          </a:p>
        </p:txBody>
      </p:sp>
      <p:sp>
        <p:nvSpPr>
          <p:cNvPr id="8200" name="Прямоугольник 1"/>
          <p:cNvSpPr>
            <a:spLocks noChangeArrowheads="1"/>
          </p:cNvSpPr>
          <p:nvPr/>
        </p:nvSpPr>
        <p:spPr bwMode="auto">
          <a:xfrm>
            <a:off x="152400" y="955675"/>
            <a:ext cx="8707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r>
              <a:rPr lang="ru-RU" altLang="en-US" sz="2400" b="1" dirty="0">
                <a:latin typeface="+mn-lt"/>
              </a:rPr>
              <a:t>возраст, половое созревание, гормональный взрыв</a:t>
            </a:r>
            <a:endParaRPr lang="en-US" altLang="en-US" sz="2400" b="1" dirty="0">
              <a:latin typeface="+mn-lt"/>
            </a:endParaRPr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2057400" y="2187575"/>
            <a:ext cx="685165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AutoNum type="arabicPeriod"/>
              <a:defRPr/>
            </a:pPr>
            <a:r>
              <a:rPr lang="ru-RU" altLang="ru-RU" sz="2400" b="1" dirty="0" smtClean="0">
                <a:latin typeface="+mn-lt"/>
              </a:rPr>
              <a:t>Обеспечить </a:t>
            </a:r>
            <a:r>
              <a:rPr lang="ru-RU" altLang="ru-RU" sz="2400" b="1" dirty="0">
                <a:latin typeface="+mn-lt"/>
              </a:rPr>
              <a:t>п</a:t>
            </a:r>
            <a:r>
              <a:rPr lang="ru-RU" altLang="ru-RU" sz="2400" b="1" dirty="0" smtClean="0">
                <a:latin typeface="+mn-lt"/>
              </a:rPr>
              <a:t>равильное, сбалансированное, полноценное питание </a:t>
            </a:r>
          </a:p>
          <a:p>
            <a:pPr>
              <a:spcBef>
                <a:spcPct val="0"/>
              </a:spcBef>
              <a:buFontTx/>
              <a:buAutoNum type="arabicPeriod"/>
              <a:defRPr/>
            </a:pPr>
            <a:r>
              <a:rPr lang="ru-RU" altLang="en-US" sz="2400" b="1" dirty="0" smtClean="0">
                <a:latin typeface="+mn-lt"/>
              </a:rPr>
              <a:t>Регулярный прием пищи.</a:t>
            </a:r>
            <a:endParaRPr lang="ru-RU" altLang="ru-RU" sz="2400" b="1" dirty="0" smtClean="0">
              <a:latin typeface="+mn-lt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76600" y="1451981"/>
            <a:ext cx="4876800" cy="762000"/>
          </a:xfrm>
          <a:prstGeom prst="roundRect">
            <a:avLst/>
          </a:prstGeom>
          <a:solidFill>
            <a:srgbClr val="D5F4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endParaRPr lang="ru-RU" sz="3200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92150" y="1398166"/>
            <a:ext cx="42530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40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Задача родителей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>
        <p14:prism isContent="1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905000" y="284760"/>
            <a:ext cx="4656111" cy="765203"/>
          </a:xfrm>
          <a:prstGeom prst="roundRect">
            <a:avLst/>
          </a:prstGeom>
          <a:solidFill>
            <a:srgbClr val="D5F4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endParaRPr lang="ru-RU" sz="3200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133600" y="249691"/>
            <a:ext cx="43119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altLang="ru-RU" sz="40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Физиологические</a:t>
            </a:r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2827338" y="1174750"/>
            <a:ext cx="685165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2400" dirty="0" smtClean="0">
                <a:latin typeface="Times New Roman" panose="02020603050405020304" pitchFamily="18" charset="0"/>
              </a:rPr>
              <a:t>2. </a:t>
            </a:r>
            <a:r>
              <a:rPr lang="ru-RU" altLang="ru-RU" sz="2400" b="1" dirty="0" smtClean="0">
                <a:latin typeface="Times New Roman" panose="02020603050405020304" pitchFamily="18" charset="0"/>
              </a:rPr>
              <a:t>Правильный режим дня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2400" dirty="0"/>
              <a:t> </a:t>
            </a:r>
            <a:r>
              <a:rPr lang="ru-RU" sz="2400" dirty="0">
                <a:latin typeface="Times New Roman" panose="02020603050405020304" pitchFamily="18" charset="0"/>
              </a:rPr>
              <a:t>Сон определенной продолжительности, с точным временем подъема и отхода ко сну</a:t>
            </a:r>
            <a:r>
              <a:rPr lang="ru-RU" sz="2400" dirty="0" smtClean="0">
                <a:latin typeface="Times New Roman" panose="02020603050405020304" pitchFamily="18" charset="0"/>
              </a:rPr>
              <a:t>.</a:t>
            </a:r>
            <a:endParaRPr lang="ru-RU" altLang="ru-RU" sz="2400" dirty="0">
              <a:latin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827338" y="2351088"/>
            <a:ext cx="6705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en-US" sz="2400"/>
              <a:t>Определенное время для приготовления домашних заданий, с обязательными 10-15 минутными перерывами на отдых.</a:t>
            </a:r>
            <a:endParaRPr lang="en-US" altLang="en-US" sz="2400"/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827338" y="3482975"/>
            <a:ext cx="63166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en-US" sz="2400"/>
              <a:t>Определенная продолжительность отдыха с максимальным пребыванием на открытом воздухе.</a:t>
            </a:r>
            <a:endParaRPr lang="en-US" altLang="en-US" sz="2400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827338" y="5084763"/>
            <a:ext cx="63849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en-US" sz="2400"/>
              <a:t>Определенное время для утренней гимнастики и гигиенических процедур</a:t>
            </a:r>
            <a:endParaRPr lang="en-US" altLang="en-US" sz="240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051175" y="4622800"/>
            <a:ext cx="6000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/>
              <a:t>3. Систематические физические нагрузки</a:t>
            </a:r>
            <a:endParaRPr lang="en-US" altLang="en-US" sz="2400" b="1"/>
          </a:p>
        </p:txBody>
      </p:sp>
      <p:pic>
        <p:nvPicPr>
          <p:cNvPr id="36866" name="Picture 2" descr="https://lotos-frolov.ru/wp-content/uploads/2019/08/Benefits-Multiple-Sports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645" y="4705374"/>
            <a:ext cx="2634666" cy="1771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6868" name="Picture 4" descr="http://www.rezonans92.ru/wp-content/uploads/2018/02/DSC_41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120" y="1869139"/>
            <a:ext cx="2719479" cy="1682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2895600" y="5878513"/>
            <a:ext cx="6384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en-US" sz="2400"/>
              <a:t>Регулярные занятия спортом</a:t>
            </a:r>
            <a:endParaRPr lang="en-US" altLang="en-US" sz="24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>
        <p14:prism isContent="1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52400" y="3733800"/>
            <a:ext cx="6932613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908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908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908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908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908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08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08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08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08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latin typeface="+mn-lt"/>
              </a:rPr>
              <a:t>эмоционально-волевая сфера </a:t>
            </a:r>
            <a:r>
              <a:rPr lang="ru-RU" sz="2400" dirty="0" smtClean="0">
                <a:latin typeface="+mn-lt"/>
              </a:rPr>
              <a:t> находится</a:t>
            </a:r>
          </a:p>
          <a:p>
            <a:pPr>
              <a:defRPr/>
            </a:pPr>
            <a:r>
              <a:rPr lang="ru-RU" sz="2400" dirty="0" smtClean="0">
                <a:latin typeface="+mn-lt"/>
              </a:rPr>
              <a:t> на </a:t>
            </a:r>
            <a:r>
              <a:rPr lang="ru-RU" sz="2400" dirty="0">
                <a:latin typeface="+mn-lt"/>
              </a:rPr>
              <a:t>этапе своего формирования, </a:t>
            </a:r>
            <a:endParaRPr lang="ru-RU" sz="2400" dirty="0" smtClean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latin typeface="+mn-lt"/>
              </a:rPr>
              <a:t>н</a:t>
            </a:r>
            <a:r>
              <a:rPr lang="ru-RU" sz="2400" dirty="0" smtClean="0">
                <a:latin typeface="+mn-lt"/>
              </a:rPr>
              <a:t>астроение и </a:t>
            </a:r>
            <a:r>
              <a:rPr lang="ru-RU" sz="2400" dirty="0">
                <a:latin typeface="+mn-lt"/>
              </a:rPr>
              <a:t>интересы подростка нестабильны, </a:t>
            </a:r>
            <a:endParaRPr lang="ru-RU" sz="2400" dirty="0" smtClean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latin typeface="+mn-lt"/>
              </a:rPr>
              <a:t>чувства </a:t>
            </a:r>
            <a:r>
              <a:rPr lang="ru-RU" sz="2400" dirty="0">
                <a:latin typeface="+mn-lt"/>
              </a:rPr>
              <a:t>и желания </a:t>
            </a:r>
            <a:r>
              <a:rPr lang="ru-RU" sz="2400" dirty="0" smtClean="0">
                <a:latin typeface="+mn-lt"/>
              </a:rPr>
              <a:t>противоречивы</a:t>
            </a:r>
            <a:r>
              <a:rPr lang="en-US" sz="2400" dirty="0">
                <a:latin typeface="+mn-lt"/>
              </a:rPr>
              <a:t>,</a:t>
            </a:r>
            <a:r>
              <a:rPr lang="ru-RU" sz="2400" dirty="0">
                <a:latin typeface="+mn-lt"/>
              </a:rPr>
              <a:t> </a:t>
            </a:r>
            <a:endParaRPr lang="ru-RU" sz="2400" dirty="0" smtClean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latin typeface="+mn-lt"/>
              </a:rPr>
              <a:t>напряжение, страхи</a:t>
            </a:r>
            <a:r>
              <a:rPr lang="ru-RU" sz="2400" dirty="0">
                <a:latin typeface="+mn-lt"/>
              </a:rPr>
              <a:t>, </a:t>
            </a:r>
            <a:r>
              <a:rPr lang="ru-RU" sz="2400" dirty="0" smtClean="0">
                <a:latin typeface="+mn-lt"/>
              </a:rPr>
              <a:t>стресс </a:t>
            </a:r>
            <a:r>
              <a:rPr lang="ru-RU" sz="2400" dirty="0">
                <a:latin typeface="+mn-lt"/>
              </a:rPr>
              <a:t>в школе</a:t>
            </a:r>
            <a:r>
              <a:rPr lang="ru-RU" sz="2400" dirty="0" smtClean="0">
                <a:latin typeface="+mn-lt"/>
              </a:rPr>
              <a:t>,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latin typeface="+mn-lt"/>
              </a:rPr>
              <a:t> чувство </a:t>
            </a:r>
            <a:r>
              <a:rPr lang="ru-RU" sz="2400" dirty="0" err="1" smtClean="0">
                <a:latin typeface="+mn-lt"/>
              </a:rPr>
              <a:t>неуспешности</a:t>
            </a:r>
            <a:r>
              <a:rPr lang="ru-RU" sz="2400" dirty="0">
                <a:latin typeface="+mn-lt"/>
              </a:rPr>
              <a:t>, неуверенности в себе</a:t>
            </a:r>
            <a:r>
              <a:rPr lang="ru-RU" sz="2400" dirty="0" smtClean="0">
                <a:latin typeface="+mn-lt"/>
              </a:rPr>
              <a:t>,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latin typeface="+mn-lt"/>
              </a:rPr>
              <a:t> снижение  самооценки. </a:t>
            </a:r>
            <a:endParaRPr lang="ru-RU" altLang="ru-RU" sz="2400" dirty="0" smtClean="0">
              <a:latin typeface="+mn-lt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05000" y="152400"/>
            <a:ext cx="5033169" cy="762000"/>
          </a:xfrm>
          <a:prstGeom prst="roundRect">
            <a:avLst/>
          </a:prstGeom>
          <a:solidFill>
            <a:srgbClr val="D5F4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altLang="ru-RU" sz="40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Психологические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572000" y="1447800"/>
            <a:ext cx="4572000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«</a:t>
            </a:r>
            <a:r>
              <a:rPr lang="ru-RU" sz="2000" dirty="0">
                <a:latin typeface="+mn-lt"/>
              </a:rPr>
              <a:t>Чувство взрослости есть</a:t>
            </a:r>
            <a:r>
              <a:rPr lang="ru-RU" sz="2000" b="1" i="1" u="sng" dirty="0">
                <a:latin typeface="+mn-lt"/>
              </a:rPr>
              <a:t> новообразование сознания</a:t>
            </a:r>
            <a:r>
              <a:rPr lang="ru-RU" sz="2000" dirty="0">
                <a:latin typeface="+mn-lt"/>
              </a:rPr>
              <a:t>, через которое подросток сравнивает себя с другими (взрослыми или товарищами), находит образцы для усвоения, строит свои отношения с другими людьми, перестраивает свою деятельность»    Д.Б. </a:t>
            </a:r>
            <a:r>
              <a:rPr lang="ru-RU" sz="2000" dirty="0" err="1">
                <a:latin typeface="+mn-lt"/>
              </a:rPr>
              <a:t>Эльконин</a:t>
            </a:r>
            <a:endParaRPr lang="en-US" sz="2000" dirty="0">
              <a:latin typeface="+mn-lt"/>
            </a:endParaRPr>
          </a:p>
        </p:txBody>
      </p:sp>
      <p:pic>
        <p:nvPicPr>
          <p:cNvPr id="14343" name="Picture 7" descr="https://athenalifecoaching.com/wp-content/uploads/2015/11/mother-and-daughter-na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225" y="990600"/>
            <a:ext cx="4667375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>
        <p14:prism isContent="1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75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2024185" y="105368"/>
            <a:ext cx="4876800" cy="762000"/>
          </a:xfrm>
          <a:prstGeom prst="roundRect">
            <a:avLst/>
          </a:prstGeom>
          <a:solidFill>
            <a:srgbClr val="D5F4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endParaRPr lang="ru-RU" sz="3200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2476376" y="120452"/>
            <a:ext cx="425308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40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Задача родителей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40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4090988" y="4191000"/>
            <a:ext cx="5360987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400" dirty="0" smtClean="0">
                <a:latin typeface="+mn-lt"/>
              </a:rPr>
              <a:t>Если мальчик- </a:t>
            </a:r>
            <a:endParaRPr lang="en-US" altLang="ru-RU" sz="2400" dirty="0" smtClean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ru-RU" sz="2400" dirty="0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ru-RU" sz="2400" dirty="0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400" dirty="0" smtClean="0">
                <a:latin typeface="+mn-lt"/>
              </a:rPr>
              <a:t>надо четко и кратко формулировать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400" dirty="0" smtClean="0">
                <a:latin typeface="+mn-lt"/>
              </a:rPr>
              <a:t>свои мысли, ни в коем случае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400" dirty="0" smtClean="0">
                <a:latin typeface="+mn-lt"/>
              </a:rPr>
              <a:t>не повторять одно и то же по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400" dirty="0" smtClean="0">
                <a:latin typeface="+mn-lt"/>
              </a:rPr>
              <a:t>нескольку раз  </a:t>
            </a:r>
          </a:p>
        </p:txBody>
      </p:sp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136525" y="4127500"/>
            <a:ext cx="3608388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400" dirty="0">
                <a:latin typeface="+mn-lt"/>
              </a:rPr>
              <a:t>Если девочка-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ru-RU" altLang="ru-RU" sz="240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ru-RU" sz="240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ru-RU" altLang="ru-RU" sz="240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ru-RU" sz="240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400" dirty="0">
                <a:latin typeface="+mn-lt"/>
              </a:rPr>
              <a:t> разговор по душам, </a:t>
            </a:r>
            <a:endParaRPr lang="en-US" altLang="ru-RU" sz="240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ru-RU" sz="2400" dirty="0">
                <a:latin typeface="+mn-lt"/>
              </a:rPr>
              <a:t>    </a:t>
            </a:r>
            <a:r>
              <a:rPr lang="ru-RU" altLang="ru-RU" sz="2400" dirty="0">
                <a:latin typeface="+mn-lt"/>
              </a:rPr>
              <a:t>как подруги</a:t>
            </a:r>
          </a:p>
        </p:txBody>
      </p:sp>
      <p:pic>
        <p:nvPicPr>
          <p:cNvPr id="15366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600" y="4656138"/>
            <a:ext cx="1905000" cy="142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 descr="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0863" y="3729038"/>
            <a:ext cx="1679575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1688" y="1587500"/>
            <a:ext cx="4195762" cy="169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00013" y="788988"/>
            <a:ext cx="5029201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altLang="ru-RU" sz="2400" dirty="0">
                <a:latin typeface="+mn-lt"/>
              </a:rPr>
              <a:t>Научиться общаться с подростком</a:t>
            </a:r>
            <a:endParaRPr lang="en-US" sz="2400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84138" y="1117600"/>
            <a:ext cx="4924426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altLang="ru-RU" sz="2400" dirty="0">
                <a:latin typeface="+mn-lt"/>
              </a:rPr>
              <a:t>Слышать, чего хочет сам ребёнок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82550" y="1454150"/>
            <a:ext cx="4806950" cy="26781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altLang="ru-RU" sz="2400" dirty="0">
                <a:latin typeface="+mn-lt"/>
              </a:rPr>
              <a:t>Помочь развиться его таланту в интересующей его сфере (репетиторы, кружки и т.д.)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altLang="ru-RU" sz="2400" dirty="0">
                <a:latin typeface="+mn-lt"/>
              </a:rPr>
              <a:t>Подавать самим пример познавательной деятельности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latin typeface="+mn-lt"/>
              </a:rPr>
              <a:t>учите ребенка ставить цели - краткосрочные и долгосрочные</a:t>
            </a:r>
            <a:endParaRPr lang="ru-RU" altLang="ru-RU" sz="2400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>
        <p14:prism isContent="1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250"/>
                                        <p:tgtEl>
                                          <p:spTgt spid="14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250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81000" y="396875"/>
            <a:ext cx="6823075" cy="762000"/>
          </a:xfrm>
          <a:prstGeom prst="roundRect">
            <a:avLst/>
          </a:prstGeom>
          <a:solidFill>
            <a:srgbClr val="D5F4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endParaRPr lang="ru-RU" sz="3200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9" name="Picture 7" descr="blog27_hu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4075" y="0"/>
            <a:ext cx="1913860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  <a:extLst/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38014" y="349518"/>
            <a:ext cx="688893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ru-RU" altLang="ru-RU" sz="40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Социально-психологические</a:t>
            </a:r>
          </a:p>
          <a:p>
            <a:pPr algn="ctr">
              <a:defRPr/>
            </a:pPr>
            <a:r>
              <a:rPr lang="ru-RU" altLang="ru-RU" sz="40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606550" y="1125538"/>
            <a:ext cx="574833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/>
              <a:t>Причина: смена ведущей деятельности</a:t>
            </a:r>
            <a:r>
              <a:rPr lang="ru-RU" altLang="ru-RU" sz="2400" b="1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76200" y="1441450"/>
            <a:ext cx="6942138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/>
              <a:t>Дошкольный возраст – игра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/>
              <a:t>Младший школьный – учёба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/>
              <a:t>Средний школьный- </a:t>
            </a:r>
            <a:r>
              <a:rPr lang="ru-RU" altLang="ru-RU" sz="2400">
                <a:solidFill>
                  <a:srgbClr val="FF0000"/>
                </a:solidFill>
              </a:rPr>
              <a:t>общение со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FF0000"/>
                </a:solidFill>
              </a:rPr>
              <a:t> сверстниками</a:t>
            </a: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7938" y="3441700"/>
            <a:ext cx="82296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AutoNum type="arabicParenR"/>
            </a:pPr>
            <a:r>
              <a:rPr lang="ru-RU" altLang="ru-RU" sz="2400"/>
              <a:t>Общение является для подростков очень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/>
              <a:t>      важным информационным каналом;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/>
              <a:t>2) Общение - специфический вид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/>
              <a:t>    межличностных отношений,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/>
              <a:t>    он формирует у подростка навыки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/>
              <a:t>    социального взаимодействия,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/>
              <a:t>3) Общение - специфический вид эмоционального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/>
              <a:t>   контакта. Дает чувство солидарности,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/>
              <a:t>   эмоционального благополучия, самоуважения. </a:t>
            </a:r>
          </a:p>
        </p:txBody>
      </p:sp>
      <p:pic>
        <p:nvPicPr>
          <p:cNvPr id="9" name="Picture 3" descr="0591059_4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4731" y="3826432"/>
            <a:ext cx="2902195" cy="17795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 descr="https://xn--h1aa0abgczd7be.xn--p1ai/media/uploads/podrosto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1752" y="1604874"/>
            <a:ext cx="3318560" cy="1900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>
        <p14:prism isContent="1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640</TotalTime>
  <Words>838</Words>
  <Application>Microsoft Office PowerPoint</Application>
  <PresentationFormat>Экран (4:3)</PresentationFormat>
  <Paragraphs>266</Paragraphs>
  <Slides>18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педагогических мастерских</dc:title>
  <dc:creator>Татьяна</dc:creator>
  <cp:lastModifiedBy>Пользователь</cp:lastModifiedBy>
  <cp:revision>64</cp:revision>
  <dcterms:created xsi:type="dcterms:W3CDTF">2011-07-14T10:19:23Z</dcterms:created>
  <dcterms:modified xsi:type="dcterms:W3CDTF">2022-10-29T04:46:46Z</dcterms:modified>
</cp:coreProperties>
</file>