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0"/>
  </p:notesMasterIdLst>
  <p:sldIdLst>
    <p:sldId id="256" r:id="rId2"/>
    <p:sldId id="419" r:id="rId3"/>
    <p:sldId id="526" r:id="rId4"/>
    <p:sldId id="530" r:id="rId5"/>
    <p:sldId id="531" r:id="rId6"/>
    <p:sldId id="532" r:id="rId7"/>
    <p:sldId id="533" r:id="rId8"/>
    <p:sldId id="310" r:id="rId9"/>
  </p:sldIdLst>
  <p:sldSz cx="12192000" cy="6858000"/>
  <p:notesSz cx="6761163" cy="9942513"/>
  <p:defaultTextStyle>
    <a:defPPr lvl="0">
      <a:defRPr lang="en-US"/>
    </a:defPPr>
    <a:lvl1pPr marL="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91" autoAdjust="0"/>
  </p:normalViewPr>
  <p:slideViewPr>
    <p:cSldViewPr snapToGrid="0">
      <p:cViewPr>
        <p:scale>
          <a:sx n="80" d="100"/>
          <a:sy n="80" d="100"/>
        </p:scale>
        <p:origin x="-234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223A9-6B51-4F6C-8B1C-F99EE9559976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28800-4644-4A20-8FC4-BFFC269C8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54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8813740-60F1-458D-A454-7504493F75C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CF73240-0C58-4CDA-BD32-01487086A244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15076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3740-60F1-458D-A454-7504493F75C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3240-0C58-4CDA-BD32-01487086A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687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3740-60F1-458D-A454-7504493F75C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3240-0C58-4CDA-BD32-01487086A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400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3740-60F1-458D-A454-7504493F75C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3240-0C58-4CDA-BD32-01487086A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27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813740-60F1-458D-A454-7504493F75C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F73240-0C58-4CDA-BD32-01487086A24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31923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3740-60F1-458D-A454-7504493F75C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3240-0C58-4CDA-BD32-01487086A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44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3740-60F1-458D-A454-7504493F75C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3240-0C58-4CDA-BD32-01487086A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82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3740-60F1-458D-A454-7504493F75C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3240-0C58-4CDA-BD32-01487086A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44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13740-60F1-458D-A454-7504493F75C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3240-0C58-4CDA-BD32-01487086A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04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813740-60F1-458D-A454-7504493F75C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F73240-0C58-4CDA-BD32-01487086A24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09780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813740-60F1-458D-A454-7504493F75C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F73240-0C58-4CDA-BD32-01487086A24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257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8813740-60F1-458D-A454-7504493F75C2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CF73240-0C58-4CDA-BD32-01487086A24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3173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16DF9719-3F8D-4A9D-99D0-7F2779133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189320"/>
              </p:ext>
            </p:extLst>
          </p:nvPr>
        </p:nvGraphicFramePr>
        <p:xfrm>
          <a:off x="3517038" y="109048"/>
          <a:ext cx="8612819" cy="782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12819">
                  <a:extLst>
                    <a:ext uri="{9D8B030D-6E8A-4147-A177-3AD203B41FA5}">
                      <a16:colId xmlns="" xmlns:a16="http://schemas.microsoft.com/office/drawing/2014/main" val="673200985"/>
                    </a:ext>
                  </a:extLst>
                </a:gridCol>
              </a:tblGrid>
              <a:tr h="264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Курсы повышения квалификации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«</a:t>
                      </a: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Сопровождение программ наставничества педагогических работников в образовательной организации</a:t>
                      </a:r>
                      <a:r>
                        <a:rPr lang="ru-RU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»</a:t>
                      </a:r>
                      <a:endParaRPr lang="ru-RU" sz="16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="" xmlns:a16="http://schemas.microsoft.com/office/drawing/2014/main" val="3272884499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AF9AF80F-0FD0-46C4-AAB7-75C32D8085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3" y="8878"/>
            <a:ext cx="3151573" cy="709103"/>
          </a:xfrm>
          <a:prstGeom prst="rect">
            <a:avLst/>
          </a:prstGeom>
        </p:spPr>
      </p:pic>
      <p:sp>
        <p:nvSpPr>
          <p:cNvPr id="12" name="Подзаголовок 2">
            <a:extLst>
              <a:ext uri="{FF2B5EF4-FFF2-40B4-BE49-F238E27FC236}">
                <a16:creationId xmlns="" xmlns:a16="http://schemas.microsoft.com/office/drawing/2014/main" id="{00E0BC1C-6A71-40D0-8754-75635AE113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1210" y="4691598"/>
            <a:ext cx="6831673" cy="1086237"/>
          </a:xfrm>
        </p:spPr>
        <p:txBody>
          <a:bodyPr>
            <a:normAutofit/>
          </a:bodyPr>
          <a:lstStyle/>
          <a:p>
            <a:pPr algn="r"/>
            <a:r>
              <a:rPr lang="ru-RU" i="1"/>
              <a:t>Группа </a:t>
            </a:r>
            <a:r>
              <a:rPr lang="ru-RU" i="1" smtClean="0"/>
              <a:t>3</a:t>
            </a:r>
            <a:endParaRPr lang="ru-RU" i="1" dirty="0"/>
          </a:p>
          <a:p>
            <a:pPr algn="r"/>
            <a:r>
              <a:rPr lang="ru-RU" i="1" dirty="0"/>
              <a:t>Пищик Н.А., учитель, МБОУ СОШ № 1 с </a:t>
            </a:r>
            <a:r>
              <a:rPr lang="ru-RU" i="1" dirty="0" err="1"/>
              <a:t>уиоп</a:t>
            </a:r>
            <a:endParaRPr lang="ru-RU" i="1" dirty="0"/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ECCDA34D-2F0A-42B1-B86F-BAC8AC1A9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3892" y="1381328"/>
            <a:ext cx="9136166" cy="3310269"/>
          </a:xfrm>
        </p:spPr>
        <p:txBody>
          <a:bodyPr/>
          <a:lstStyle/>
          <a:p>
            <a:r>
              <a:rPr lang="ru-RU" sz="3000" dirty="0"/>
              <a:t>Проект </a:t>
            </a:r>
            <a:br>
              <a:rPr lang="ru-RU" sz="3000" dirty="0"/>
            </a:br>
            <a:r>
              <a:rPr lang="ru-RU" sz="3000" dirty="0"/>
              <a:t/>
            </a:r>
            <a:br>
              <a:rPr lang="ru-RU" sz="3000" dirty="0"/>
            </a:br>
            <a:r>
              <a:rPr lang="ru-RU" sz="3000"/>
              <a:t>Персонализированная </a:t>
            </a:r>
            <a:r>
              <a:rPr lang="ru-RU" sz="3000" smtClean="0"/>
              <a:t>программа </a:t>
            </a:r>
            <a:r>
              <a:rPr lang="ru-RU" sz="3000" dirty="0"/>
              <a:t>наставничества педагогических работников </a:t>
            </a:r>
            <a:br>
              <a:rPr lang="ru-RU" sz="3000" dirty="0"/>
            </a:br>
            <a:r>
              <a:rPr lang="ru-RU" sz="1500" i="1" dirty="0"/>
              <a:t>(для пары «лидер педагогического сообщества – педагог, испытывающий затруднения») </a:t>
            </a:r>
            <a:r>
              <a:rPr lang="ru-RU" sz="3000" dirty="0"/>
              <a:t>«</a:t>
            </a:r>
            <a:r>
              <a:rPr lang="ru-RU" sz="2000" b="1" dirty="0"/>
              <a:t>Уча других, мы учимся сами</a:t>
            </a:r>
            <a:r>
              <a:rPr lang="ru-RU" sz="3000" dirty="0"/>
              <a:t>»</a:t>
            </a:r>
            <a:br>
              <a:rPr lang="ru-RU" sz="3000" dirty="0"/>
            </a:br>
            <a:r>
              <a:rPr lang="ru-RU" sz="1800" i="1" dirty="0"/>
              <a:t>МБОУ СОШ № 1 с </a:t>
            </a:r>
            <a:r>
              <a:rPr lang="ru-RU" sz="1800" i="1" dirty="0" err="1"/>
              <a:t>уиоп</a:t>
            </a:r>
            <a:r>
              <a:rPr lang="ru-RU" sz="1800" i="1" dirty="0"/>
              <a:t/>
            </a:r>
            <a:br>
              <a:rPr lang="ru-RU" sz="1800" i="1" dirty="0"/>
            </a:br>
            <a:endParaRPr lang="ru-RU" sz="3000" i="1" dirty="0"/>
          </a:p>
        </p:txBody>
      </p:sp>
    </p:spTree>
    <p:extLst>
      <p:ext uri="{BB962C8B-B14F-4D97-AF65-F5344CB8AC3E}">
        <p14:creationId xmlns:p14="http://schemas.microsoft.com/office/powerpoint/2010/main" val="236921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1E7949D-4D58-4FDE-99C7-83D11C673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132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1. Пояснительная записка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DAE22AD-F259-4A82-8DD9-E97D07CFE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427018"/>
            <a:ext cx="10141527" cy="5015346"/>
          </a:xfrm>
          <a:solidFill>
            <a:schemeClr val="bg2">
              <a:lumMod val="9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800" dirty="0"/>
              <a:t>Описание проблемы: Адресная помощь оптимизации процесса профессионального роста педагога, имеющего большой перерыв в педагогической деятельности. </a:t>
            </a:r>
            <a:r>
              <a:rPr lang="ru-RU" sz="2800" dirty="0" smtClean="0"/>
              <a:t>Педагог, испытывающий </a:t>
            </a:r>
            <a:r>
              <a:rPr lang="ru-RU" sz="2800" dirty="0"/>
              <a:t>трудности  с организацией учебного  процесса при адаптации в новой для  себя  образовательной организации,  а также </a:t>
            </a:r>
            <a:r>
              <a:rPr lang="ru-RU" sz="2800" dirty="0" smtClean="0"/>
              <a:t>испытывающий  </a:t>
            </a:r>
            <a:r>
              <a:rPr lang="ru-RU" sz="2800" dirty="0"/>
              <a:t>профессиональные дефициты в организации урочной и внеурочной деятельности, в применении технологий личностного обучения, в том числе в овладении методикой формирования и развития читательской грамотности обучающихся, методикой активизации познавательной активности школьников</a:t>
            </a:r>
          </a:p>
          <a:p>
            <a:pPr marL="0" indent="0">
              <a:buNone/>
            </a:pPr>
            <a:r>
              <a:rPr lang="ru-RU" sz="2800" dirty="0"/>
              <a:t>Срок реализации – 1 год</a:t>
            </a:r>
          </a:p>
          <a:p>
            <a:pPr marL="0" indent="0">
              <a:buNone/>
            </a:pPr>
            <a:r>
              <a:rPr lang="ru-RU" sz="2800" dirty="0"/>
              <a:t>Расписание встреч – 2-4 раза в месяц</a:t>
            </a:r>
          </a:p>
          <a:p>
            <a:pPr marL="0" indent="0">
              <a:buNone/>
            </a:pPr>
            <a:r>
              <a:rPr lang="ru-RU" sz="2800" dirty="0"/>
              <a:t>Режим работы – очный</a:t>
            </a:r>
          </a:p>
          <a:p>
            <a:pPr marL="0" indent="0">
              <a:buNone/>
            </a:pPr>
            <a:r>
              <a:rPr lang="ru-RU" sz="2800" dirty="0"/>
              <a:t>Условия – учебный кабинет, учительская</a:t>
            </a:r>
          </a:p>
        </p:txBody>
      </p:sp>
    </p:spTree>
    <p:extLst>
      <p:ext uri="{BB962C8B-B14F-4D97-AF65-F5344CB8AC3E}">
        <p14:creationId xmlns:p14="http://schemas.microsoft.com/office/powerpoint/2010/main" val="37997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1A2CEE1-7151-4E5D-89D2-EE8F26FE4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71791"/>
            <a:ext cx="9601200" cy="650427"/>
          </a:xfrm>
        </p:spPr>
        <p:txBody>
          <a:bodyPr>
            <a:normAutofit fontScale="90000"/>
          </a:bodyPr>
          <a:lstStyle/>
          <a:p>
            <a:r>
              <a:rPr lang="ru-RU" dirty="0"/>
              <a:t>2. Цели и задачи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722CAF87-4DFC-4A14-8F59-D9243D2AD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305791"/>
            <a:ext cx="9677400" cy="1437409"/>
          </a:xfrm>
          <a:solidFill>
            <a:schemeClr val="bg2">
              <a:lumMod val="9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400" dirty="0"/>
              <a:t>Цель: успешное закрепление на месте работы Рыжих  Ю.А., имеющей большой перерыв в работе, повышение ее профессионального потенциала, а также создание комфортной профессиональной среды по адаптации  в новой организации,  позволяющей реализовать актуальные педагогические задачи на высоком уровне.</a:t>
            </a:r>
          </a:p>
        </p:txBody>
      </p:sp>
      <p:sp>
        <p:nvSpPr>
          <p:cNvPr id="6" name="Объект 4">
            <a:extLst>
              <a:ext uri="{FF2B5EF4-FFF2-40B4-BE49-F238E27FC236}">
                <a16:creationId xmlns="" xmlns:a16="http://schemas.microsoft.com/office/drawing/2014/main" id="{C370E4AA-CA27-4B56-8D56-0FDA1C2F53DF}"/>
              </a:ext>
            </a:extLst>
          </p:cNvPr>
          <p:cNvSpPr txBox="1">
            <a:spLocks/>
          </p:cNvSpPr>
          <p:nvPr/>
        </p:nvSpPr>
        <p:spPr>
          <a:xfrm>
            <a:off x="1371600" y="3186545"/>
            <a:ext cx="9601200" cy="335626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Font typeface="Franklin Gothic Book" panose="020B0503020102020204" pitchFamily="34" charset="0"/>
              <a:buNone/>
            </a:pPr>
            <a:r>
              <a:rPr lang="ru-RU" sz="1800" dirty="0"/>
              <a:t>Задачи:</a:t>
            </a:r>
          </a:p>
          <a:p>
            <a:pPr marL="457200" lvl="0" indent="-457200" algn="just">
              <a:buFont typeface="Franklin Gothic Book" panose="020B0503020102020204" pitchFamily="34" charset="0"/>
              <a:buAutoNum type="arabicPeriod"/>
            </a:pPr>
            <a:r>
              <a:rPr lang="ru-RU" sz="1800" dirty="0"/>
              <a:t>Оказать помощь в  профессиональной и должностной адаптации педагога к условиям осуществления педагогической деятельности, а также в преодолении профессиональных трудностей, возникающих при выполнении должностных обязанностей по  своей специализации с учетом  перерыва в профессиональной деятельности.</a:t>
            </a:r>
          </a:p>
          <a:p>
            <a:pPr marL="457200" lvl="0" indent="-457200" algn="just">
              <a:buFont typeface="Franklin Gothic Book" panose="020B0503020102020204" pitchFamily="34" charset="0"/>
              <a:buAutoNum type="arabicPeriod"/>
            </a:pPr>
            <a:r>
              <a:rPr lang="ru-RU" sz="1800" dirty="0"/>
              <a:t>Формировать потребность педагога заниматься  анализом результатов своей профессиональной деятельности.</a:t>
            </a:r>
          </a:p>
          <a:p>
            <a:pPr marL="457200" lvl="0" indent="-457200" algn="just">
              <a:buFont typeface="Franklin Gothic Book" panose="020B0503020102020204" pitchFamily="34" charset="0"/>
              <a:buAutoNum type="arabicPeriod"/>
            </a:pPr>
            <a:r>
              <a:rPr lang="ru-RU" sz="1800" dirty="0"/>
              <a:t>Ориентировать педагога на творческое  использование передового опыта  в  своей деятельности.</a:t>
            </a:r>
          </a:p>
          <a:p>
            <a:pPr marL="457200" lvl="0" indent="-457200" algn="just">
              <a:buFont typeface="Franklin Gothic Book" panose="020B0503020102020204" pitchFamily="34" charset="0"/>
              <a:buAutoNum type="arabicPeriod"/>
            </a:pPr>
            <a:r>
              <a:rPr lang="ru-RU" sz="1800" dirty="0"/>
              <a:t>Отслеживать динамику развития профессиональной деятельности.</a:t>
            </a:r>
          </a:p>
          <a:p>
            <a:pPr marL="457200" lvl="0" indent="-457200" algn="just">
              <a:buFont typeface="Franklin Gothic Book" panose="020B0503020102020204" pitchFamily="34" charset="0"/>
              <a:buAutoNum type="arabicPeriod"/>
            </a:pPr>
            <a:r>
              <a:rPr lang="ru-RU" sz="1800" dirty="0"/>
              <a:t>Способствовать процессу профессионального становления педагога.</a:t>
            </a:r>
          </a:p>
        </p:txBody>
      </p:sp>
    </p:spTree>
    <p:extLst>
      <p:ext uri="{BB962C8B-B14F-4D97-AF65-F5344CB8AC3E}">
        <p14:creationId xmlns:p14="http://schemas.microsoft.com/office/powerpoint/2010/main" val="215406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1E7949D-4D58-4FDE-99C7-83D11C673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132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3. Участники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DAE22AD-F259-4A82-8DD9-E97D07CFE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427018"/>
            <a:ext cx="10141527" cy="5015346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Наставник: Волобуева Н.В., учитель русского языка и литературы, имеет стаж работы 23 года, высшую категорию, методические разработки  по использованию  эффективных приемов и методов реализации урока в соответствии с ФГОС.</a:t>
            </a:r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Наставляемый: Рыжих  Юлия Анатольевна, имеющая опыт работы учителем  русского языка и литературы 1 год и  большой перерыв в профессиональной </a:t>
            </a:r>
            <a:r>
              <a:rPr lang="ru-RU" sz="2400" dirty="0" smtClean="0"/>
              <a:t>деятельности.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8083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1E7949D-4D58-4FDE-99C7-83D11C673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132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4. Формы и виды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DAE22AD-F259-4A82-8DD9-E97D07CFE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427018"/>
            <a:ext cx="10141527" cy="5015346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Форма : «опытный  предметник  - не опытный  предметник»</a:t>
            </a:r>
          </a:p>
          <a:p>
            <a:pPr marL="0" indent="0">
              <a:buNone/>
            </a:pPr>
            <a:r>
              <a:rPr lang="ru-RU" sz="2400" dirty="0"/>
              <a:t>Методы:  индивидуальное консультирование,  </a:t>
            </a:r>
            <a:r>
              <a:rPr lang="ru-RU" sz="2400" dirty="0" err="1"/>
              <a:t>взаимопосещение</a:t>
            </a:r>
            <a:r>
              <a:rPr lang="ru-RU" sz="2400" dirty="0"/>
              <a:t>  уроков, собеседование, мастер-классы</a:t>
            </a:r>
          </a:p>
          <a:p>
            <a:pPr marL="0" indent="0">
              <a:buNone/>
            </a:pPr>
            <a:r>
              <a:rPr lang="ru-RU" sz="2400" dirty="0"/>
              <a:t>Виды:  традиционный,  ситуационный, целеполагающий</a:t>
            </a:r>
          </a:p>
        </p:txBody>
      </p:sp>
    </p:spTree>
    <p:extLst>
      <p:ext uri="{BB962C8B-B14F-4D97-AF65-F5344CB8AC3E}">
        <p14:creationId xmlns:p14="http://schemas.microsoft.com/office/powerpoint/2010/main" val="428594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1E7949D-4D58-4FDE-99C7-83D11C673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132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5. Направления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DAE22AD-F259-4A82-8DD9-E97D07CFE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427018"/>
            <a:ext cx="10141527" cy="5015346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Font typeface="Franklin Gothic Book"/>
              <a:buNone/>
              <a:defRPr/>
            </a:pPr>
            <a:r>
              <a:rPr lang="ru-RU" sz="2400" dirty="0"/>
              <a:t>Предметно-методические компетенции:</a:t>
            </a:r>
          </a:p>
          <a:p>
            <a:pPr algn="just">
              <a:buFont typeface="Arial"/>
              <a:buChar char="–"/>
              <a:defRPr/>
            </a:pPr>
            <a:r>
              <a:rPr lang="ru-RU" sz="2400" dirty="0"/>
              <a:t>Совершенствование  знаний в области  преподаваемого предмета; ориентация  в  современных исследованиях  по предмету; владение методиками  преподавания  предмета</a:t>
            </a:r>
          </a:p>
          <a:p>
            <a:pPr marL="0" indent="0" algn="just">
              <a:buFont typeface="Franklin Gothic Book"/>
              <a:buNone/>
              <a:defRPr/>
            </a:pPr>
            <a:r>
              <a:rPr lang="ru-RU" sz="2400" dirty="0"/>
              <a:t>Предметно-профессиональные компетенции: </a:t>
            </a:r>
          </a:p>
          <a:p>
            <a:pPr algn="just">
              <a:buFont typeface="Arial"/>
              <a:buChar char="–"/>
              <a:defRPr/>
            </a:pPr>
            <a:r>
              <a:rPr lang="ru-RU" sz="2400" dirty="0"/>
              <a:t>повышение эффектности проведения анализа </a:t>
            </a:r>
            <a:r>
              <a:rPr lang="ru-RU" sz="2400" dirty="0" smtClean="0"/>
              <a:t>учебных </a:t>
            </a:r>
            <a:r>
              <a:rPr lang="ru-RU" sz="2400" dirty="0"/>
              <a:t>занятий и подходов к обучению;</a:t>
            </a:r>
          </a:p>
          <a:p>
            <a:pPr algn="just">
              <a:buFont typeface="Arial"/>
              <a:buChar char="–"/>
              <a:defRPr/>
            </a:pPr>
            <a:r>
              <a:rPr lang="ru-RU" sz="2400" dirty="0"/>
              <a:t>освоение эффективных приемов и методов формирования мотивации обучения </a:t>
            </a:r>
          </a:p>
        </p:txBody>
      </p:sp>
    </p:spTree>
    <p:extLst>
      <p:ext uri="{BB962C8B-B14F-4D97-AF65-F5344CB8AC3E}">
        <p14:creationId xmlns:p14="http://schemas.microsoft.com/office/powerpoint/2010/main" val="266515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1E7949D-4D58-4FDE-99C7-83D11C673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132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6. Планируемые результаты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DAE22AD-F259-4A82-8DD9-E97D07CFE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427018"/>
            <a:ext cx="10141527" cy="5015346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Освоение персонализированной программы наставничества  считается завершенным, если достигнуты следующие результаты:</a:t>
            </a:r>
          </a:p>
          <a:p>
            <a:pPr marL="355600" indent="-355600" algn="just">
              <a:buNone/>
            </a:pPr>
            <a:r>
              <a:rPr lang="ru-RU" sz="2400" dirty="0"/>
              <a:t>- Повышение уровня профессионального мастерства в области анализа урока</a:t>
            </a:r>
          </a:p>
          <a:p>
            <a:pPr algn="just">
              <a:buFontTx/>
              <a:buChar char="-"/>
            </a:pPr>
            <a:r>
              <a:rPr lang="ru-RU" sz="2400" dirty="0"/>
              <a:t>Сформированный у Рыжих Ю.А. устойчивый навык организации  учебного процесса; конструирования урока на основе современных требований ФГОС, с использованием эффективных приемов и методов</a:t>
            </a:r>
          </a:p>
          <a:p>
            <a:pPr algn="just">
              <a:buFontTx/>
              <a:buChar char="-"/>
            </a:pPr>
            <a:r>
              <a:rPr lang="ru-RU" sz="2400" dirty="0"/>
              <a:t>Освоены методика формирования и развития читательской грамотности обучающихся, методика активизации познавательной активности школьников</a:t>
            </a:r>
          </a:p>
          <a:p>
            <a:pPr algn="just">
              <a:buFontTx/>
              <a:buChar char="-"/>
            </a:pPr>
            <a:r>
              <a:rPr lang="ru-RU" sz="2400" dirty="0"/>
              <a:t>Сформирована методическая копилка наставляемого, проработаны технологические карты уроков</a:t>
            </a:r>
          </a:p>
        </p:txBody>
      </p:sp>
    </p:spTree>
    <p:extLst>
      <p:ext uri="{BB962C8B-B14F-4D97-AF65-F5344CB8AC3E}">
        <p14:creationId xmlns:p14="http://schemas.microsoft.com/office/powerpoint/2010/main" val="52256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373" y="130628"/>
            <a:ext cx="10932770" cy="589219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7. План мероприятий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3199186"/>
              </p:ext>
            </p:extLst>
          </p:nvPr>
        </p:nvGraphicFramePr>
        <p:xfrm>
          <a:off x="887265" y="556074"/>
          <a:ext cx="11095470" cy="5973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8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00857">
                  <a:extLst>
                    <a:ext uri="{9D8B030D-6E8A-4147-A177-3AD203B41FA5}">
                      <a16:colId xmlns="" xmlns:a16="http://schemas.microsoft.com/office/drawing/2014/main" val="4146335875"/>
                    </a:ext>
                  </a:extLst>
                </a:gridCol>
                <a:gridCol w="900752">
                  <a:extLst>
                    <a:ext uri="{9D8B030D-6E8A-4147-A177-3AD203B41FA5}">
                      <a16:colId xmlns="" xmlns:a16="http://schemas.microsoft.com/office/drawing/2014/main" val="1576968062"/>
                    </a:ext>
                  </a:extLst>
                </a:gridCol>
                <a:gridCol w="1678675">
                  <a:extLst>
                    <a:ext uri="{9D8B030D-6E8A-4147-A177-3AD203B41FA5}">
                      <a16:colId xmlns="" xmlns:a16="http://schemas.microsoft.com/office/drawing/2014/main" val="2546200680"/>
                    </a:ext>
                  </a:extLst>
                </a:gridCol>
                <a:gridCol w="26613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4992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Сроки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Ответственный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Результат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057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1.Беседа:Работа с УМК. Структура урока и методика преподавания в соответствии с ФГОС и задачами развивающего обучения.</a:t>
                      </a:r>
                    </a:p>
                    <a:p>
                      <a:r>
                        <a:rPr lang="ru-RU" sz="1100" dirty="0"/>
                        <a:t>2.Посещение уроков Рыжих Ю.А. с целью оказания методической помощи.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3 и 4 неделя сентября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Волобуева Н.В.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1.Технологическая карта</a:t>
                      </a:r>
                    </a:p>
                    <a:p>
                      <a:r>
                        <a:rPr lang="ru-RU" sz="1100" dirty="0"/>
                        <a:t>2.Лист самоанализа, экспертная оценка наставника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76259"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/>
                        <a:t>1.Беседа:организация индивидуальных занятий с различными категориями детей. Индивидуальный подход в организации учебно-воспитательной деятельности.</a:t>
                      </a:r>
                    </a:p>
                    <a:p>
                      <a:pPr algn="just"/>
                      <a:r>
                        <a:rPr lang="ru-RU" sz="1100" dirty="0"/>
                        <a:t>2.Анализ процесса адаптации Рыжих Ю.А. через индивидуальное собеседование.</a:t>
                      </a:r>
                    </a:p>
                    <a:p>
                      <a:pPr algn="just"/>
                      <a:r>
                        <a:rPr lang="ru-RU" sz="1100" dirty="0"/>
                        <a:t>3.Работа Рыжих Ю.А. в ШМО. Определение темы самообразования.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2-4 неделя октября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Волобуева Н.В.</a:t>
                      </a:r>
                    </a:p>
                    <a:p>
                      <a:r>
                        <a:rPr lang="ru-RU" sz="1100" dirty="0"/>
                        <a:t>Рыжих Ю.А.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1.Технологическая карта индивидуального занятия</a:t>
                      </a:r>
                    </a:p>
                    <a:p>
                      <a:r>
                        <a:rPr lang="ru-RU" sz="1100" dirty="0"/>
                        <a:t>2.Справка-отчет</a:t>
                      </a:r>
                    </a:p>
                    <a:p>
                      <a:r>
                        <a:rPr lang="ru-RU" sz="1100" dirty="0"/>
                        <a:t>3.Определение темы самообразования. План работы по теме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51836"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/>
                        <a:t>1.Консультация: Методики формирования читательской грамотности школьников. Работа с текстом.</a:t>
                      </a:r>
                    </a:p>
                    <a:p>
                      <a:pPr algn="just"/>
                      <a:r>
                        <a:rPr lang="ru-RU" sz="1100" dirty="0"/>
                        <a:t>2.Отработка структуры урока в условиях реализации ФГОС</a:t>
                      </a:r>
                    </a:p>
                    <a:p>
                      <a:pPr algn="just"/>
                      <a:r>
                        <a:rPr lang="ru-RU" sz="1100" dirty="0"/>
                        <a:t>3.Посещение уроков Рыжих Ю.А., самоанализ, экспертная оценка Волобуевой Н.В.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2-4 неделя ноября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Волобуева Н.В.</a:t>
                      </a:r>
                    </a:p>
                    <a:p>
                      <a:r>
                        <a:rPr lang="ru-RU" sz="1100" dirty="0"/>
                        <a:t>Рыжих Ю.А.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1.Технологическая карта</a:t>
                      </a:r>
                    </a:p>
                    <a:p>
                      <a:r>
                        <a:rPr lang="ru-RU" sz="1100" dirty="0"/>
                        <a:t>2. Лист самоанализа, экспертная оценка наставника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22977"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/>
                        <a:t>1.Консультация: качественная рефлексия урока.</a:t>
                      </a:r>
                    </a:p>
                    <a:p>
                      <a:pPr algn="just"/>
                      <a:r>
                        <a:rPr lang="ru-RU" sz="1100" dirty="0"/>
                        <a:t>2.Представление практики проведения урока Волобуевой Н.В. с применением технологий личностно-развивающего обучения.</a:t>
                      </a:r>
                    </a:p>
                    <a:p>
                      <a:pPr algn="just"/>
                      <a:r>
                        <a:rPr lang="ru-RU" sz="1100" dirty="0"/>
                        <a:t>3. Посещение уроков Рыжих Ю.А., самоанализ, экспертная оценка Волобуевой Н.В.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1-3 неделя декабря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Волобуева Н.В.</a:t>
                      </a:r>
                    </a:p>
                    <a:p>
                      <a:r>
                        <a:rPr lang="ru-RU" sz="1100" dirty="0"/>
                        <a:t>Рыжих Ю.А.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1.Анализ технологической карты Рыжих Ю.А. с учетом изученного опыта Волобуевой Н.В.</a:t>
                      </a:r>
                    </a:p>
                    <a:p>
                      <a:r>
                        <a:rPr lang="ru-RU" sz="1100" dirty="0"/>
                        <a:t>2. Лист самоанализа, экспертная оценка наставника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33348"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/>
                        <a:t>1.Посещение Рыжих Ю.А. открытых занятий наставников и коллег.</a:t>
                      </a:r>
                    </a:p>
                    <a:p>
                      <a:pPr algn="just"/>
                      <a:r>
                        <a:rPr lang="ru-RU" sz="1100" dirty="0"/>
                        <a:t>2.Консультация: олимпиадное движение школьников. Платформа </a:t>
                      </a:r>
                      <a:r>
                        <a:rPr lang="ru-RU" sz="1100" dirty="0" err="1"/>
                        <a:t>Учи.ру</a:t>
                      </a:r>
                      <a:endParaRPr lang="ru-RU" sz="1100" dirty="0"/>
                    </a:p>
                    <a:p>
                      <a:pPr algn="just"/>
                      <a:r>
                        <a:rPr lang="ru-RU" sz="1100" dirty="0"/>
                        <a:t>3.Промежуточная самодиагностика, определение профессиональных затруднений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2-4 неделя января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Волобуева Н.В.</a:t>
                      </a:r>
                    </a:p>
                    <a:p>
                      <a:r>
                        <a:rPr lang="ru-RU" sz="1100" dirty="0"/>
                        <a:t>Рыжих Ю.А.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1. Лист самоанализа, экспертная оценка.</a:t>
                      </a:r>
                    </a:p>
                    <a:p>
                      <a:r>
                        <a:rPr lang="ru-RU" sz="1100" dirty="0"/>
                        <a:t>2.Участие школьников в олимпиадах</a:t>
                      </a:r>
                    </a:p>
                    <a:p>
                      <a:r>
                        <a:rPr lang="ru-RU" sz="1100" dirty="0"/>
                        <a:t>3.Перечень профессиональных затруднений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4080">
                <a:tc>
                  <a:txBody>
                    <a:bodyPr/>
                    <a:lstStyle/>
                    <a:p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1.Беседа. Портфолио </a:t>
                      </a:r>
                      <a:r>
                        <a:rPr lang="ru-RU" sz="1100" dirty="0" smtClean="0"/>
                        <a:t>ученика. Что это дает</a:t>
                      </a:r>
                      <a:r>
                        <a:rPr lang="ru-RU" sz="1100" baseline="0" dirty="0" smtClean="0"/>
                        <a:t>? Ученику. Учителю.</a:t>
                      </a:r>
                      <a:endParaRPr lang="ru-RU" sz="1100" dirty="0"/>
                    </a:p>
                    <a:p>
                      <a:r>
                        <a:rPr lang="ru-RU" sz="1100" dirty="0"/>
                        <a:t>2.Консультация. Виды </a:t>
                      </a:r>
                      <a:r>
                        <a:rPr lang="ru-RU" sz="1100" dirty="0" smtClean="0"/>
                        <a:t>уроков. Определение с</a:t>
                      </a:r>
                      <a:r>
                        <a:rPr lang="ru-RU" sz="1100" baseline="0" dirty="0" smtClean="0"/>
                        <a:t> видом открытого урока.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1,3 неделя февраля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Волобуева Н.В.</a:t>
                      </a:r>
                    </a:p>
                    <a:p>
                      <a:r>
                        <a:rPr lang="ru-RU" sz="1100" dirty="0"/>
                        <a:t>Рыжих Ю.А.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Технологическая</a:t>
                      </a:r>
                      <a:r>
                        <a:rPr lang="ru-RU" sz="1100" baseline="0" dirty="0" smtClean="0"/>
                        <a:t> карта урока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34107429"/>
                  </a:ext>
                </a:extLst>
              </a:tr>
              <a:tr h="452950">
                <a:tc>
                  <a:txBody>
                    <a:bodyPr/>
                    <a:lstStyle/>
                    <a:p>
                      <a:r>
                        <a:rPr lang="ru-R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1.Беседа. Методы и приемы формирования и развития читательской грамотности</a:t>
                      </a:r>
                    </a:p>
                    <a:p>
                      <a:r>
                        <a:rPr lang="ru-RU" sz="1100" dirty="0"/>
                        <a:t>2.Открытое занятие Рыжих Ю.А.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1,3 неделя марта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Волобуева Н.В.</a:t>
                      </a:r>
                    </a:p>
                    <a:p>
                      <a:r>
                        <a:rPr lang="ru-RU" sz="1100" dirty="0"/>
                        <a:t>Рыжих Ю.А.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Лист самоанализа, экспертная оценка наставника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4318298"/>
                  </a:ext>
                </a:extLst>
              </a:tr>
              <a:tr h="491320">
                <a:tc>
                  <a:txBody>
                    <a:bodyPr/>
                    <a:lstStyle/>
                    <a:p>
                      <a:r>
                        <a:rPr lang="ru-R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1.Корректировка индивидуального плана профессионального развития. Представление результатов на ШМО по теме самообразования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2 неделя апреля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Волобуева Н.В.</a:t>
                      </a:r>
                    </a:p>
                    <a:p>
                      <a:r>
                        <a:rPr lang="ru-RU" sz="1100" dirty="0"/>
                        <a:t>Рыжих Ю.А.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Индивидуальный план развития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79789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13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резка">
  <a:themeElements>
    <a:clrScheme name="Обрезка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Обрезка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резк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1667</TotalTime>
  <Words>828</Words>
  <Application>Microsoft Office PowerPoint</Application>
  <PresentationFormat>Произвольный</PresentationFormat>
  <Paragraphs>110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Обрезка</vt:lpstr>
      <vt:lpstr>Проект   Персонализированная программа наставничества педагогических работников  (для пары «лидер педагогического сообщества – педагог, испытывающий затруднения») «Уча других, мы учимся сами» МБОУ СОШ № 1 с уиоп </vt:lpstr>
      <vt:lpstr>1. Пояснительная записка </vt:lpstr>
      <vt:lpstr>2. Цели и задачи</vt:lpstr>
      <vt:lpstr>3. Участники  </vt:lpstr>
      <vt:lpstr>4. Формы и виды  </vt:lpstr>
      <vt:lpstr>5. Направления   </vt:lpstr>
      <vt:lpstr>6. Планируемые результаты  </vt:lpstr>
      <vt:lpstr>7. План мероприятий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политика РФ в области поддержки наставничества, нормативно-правовое обеспечение организации работы по  развитию системы  наставничества</dc:title>
  <dc:creator>ПищикНА</dc:creator>
  <cp:lastModifiedBy>мой</cp:lastModifiedBy>
  <cp:revision>242</cp:revision>
  <cp:lastPrinted>2023-10-06T11:32:36Z</cp:lastPrinted>
  <dcterms:created xsi:type="dcterms:W3CDTF">2022-09-09T10:12:08Z</dcterms:created>
  <dcterms:modified xsi:type="dcterms:W3CDTF">2023-10-06T12:59:28Z</dcterms:modified>
</cp:coreProperties>
</file>